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0"/>
  </p:notesMasterIdLst>
  <p:sldIdLst>
    <p:sldId id="283" r:id="rId2"/>
    <p:sldId id="287" r:id="rId3"/>
    <p:sldId id="269" r:id="rId4"/>
    <p:sldId id="301" r:id="rId5"/>
    <p:sldId id="302" r:id="rId6"/>
    <p:sldId id="304" r:id="rId7"/>
    <p:sldId id="303" r:id="rId8"/>
    <p:sldId id="305" r:id="rId9"/>
    <p:sldId id="306" r:id="rId10"/>
    <p:sldId id="307" r:id="rId11"/>
    <p:sldId id="308" r:id="rId12"/>
    <p:sldId id="309" r:id="rId13"/>
    <p:sldId id="310" r:id="rId14"/>
    <p:sldId id="311" r:id="rId15"/>
    <p:sldId id="313" r:id="rId16"/>
    <p:sldId id="312" r:id="rId17"/>
    <p:sldId id="314" r:id="rId18"/>
    <p:sldId id="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0"/>
    <p:restoredTop sz="92250"/>
  </p:normalViewPr>
  <p:slideViewPr>
    <p:cSldViewPr snapToGrid="0" snapToObjects="1">
      <p:cViewPr varScale="1">
        <p:scale>
          <a:sx n="115" d="100"/>
          <a:sy n="115" d="100"/>
        </p:scale>
        <p:origin x="24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a:t>
            </a:fld>
            <a:endParaRPr lang="en-US"/>
          </a:p>
        </p:txBody>
      </p:sp>
    </p:spTree>
    <p:extLst>
      <p:ext uri="{BB962C8B-B14F-4D97-AF65-F5344CB8AC3E}">
        <p14:creationId xmlns:p14="http://schemas.microsoft.com/office/powerpoint/2010/main" val="92486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b="1" dirty="0">
                <a:solidFill>
                  <a:srgbClr val="E9E9E9"/>
                </a:solidFill>
                <a:effectLst/>
                <a:latin typeface="Helvetica Neue" panose="02000503000000020004" pitchFamily="2" charset="0"/>
              </a:rPr>
              <a:t>In the small amount of frescoes we do have, soldiers are shown wearing tunics reinforced with bronze, and bronze helmets made from up to eight parts.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Since body </a:t>
            </a:r>
            <a:r>
              <a:rPr lang="en-AU" b="1" dirty="0" err="1">
                <a:solidFill>
                  <a:srgbClr val="E9E9E9"/>
                </a:solidFill>
                <a:effectLst/>
                <a:latin typeface="Helvetica Neue" panose="02000503000000020004" pitchFamily="2" charset="0"/>
              </a:rPr>
              <a:t>armor</a:t>
            </a:r>
            <a:r>
              <a:rPr lang="en-AU" b="1" dirty="0">
                <a:solidFill>
                  <a:srgbClr val="E9E9E9"/>
                </a:solidFill>
                <a:effectLst/>
                <a:latin typeface="Helvetica Neue" panose="02000503000000020004" pitchFamily="2" charset="0"/>
              </a:rPr>
              <a:t> was the most prohibitively expensive object, many warriors are seen with large shields and well made helmets, opting to focus on the best protection they could afford.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Warriors are shown without body </a:t>
            </a:r>
            <a:r>
              <a:rPr lang="en-AU" b="1" dirty="0" err="1">
                <a:solidFill>
                  <a:srgbClr val="E9E9E9"/>
                </a:solidFill>
                <a:effectLst/>
                <a:latin typeface="Helvetica Neue" panose="02000503000000020004" pitchFamily="2" charset="0"/>
              </a:rPr>
              <a:t>armor</a:t>
            </a:r>
            <a:r>
              <a:rPr lang="en-AU" b="1" dirty="0">
                <a:solidFill>
                  <a:srgbClr val="E9E9E9"/>
                </a:solidFill>
                <a:effectLst/>
                <a:latin typeface="Helvetica Neue" panose="02000503000000020004" pitchFamily="2" charset="0"/>
              </a:rPr>
              <a:t> at times, more in line with normal Minoan male fashion</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The nobility could afford the best </a:t>
            </a:r>
            <a:r>
              <a:rPr lang="en-AU" b="1" dirty="0" err="1">
                <a:solidFill>
                  <a:srgbClr val="E9E9E9"/>
                </a:solidFill>
                <a:effectLst/>
                <a:latin typeface="Helvetica Neue" panose="02000503000000020004" pitchFamily="2" charset="0"/>
              </a:rPr>
              <a:t>armor</a:t>
            </a:r>
            <a:r>
              <a:rPr lang="en-AU" b="1" dirty="0">
                <a:solidFill>
                  <a:srgbClr val="E9E9E9"/>
                </a:solidFill>
                <a:effectLst/>
                <a:latin typeface="Helvetica Neue" panose="02000503000000020004" pitchFamily="2" charset="0"/>
              </a:rPr>
              <a:t>, which was entirely made of bronze.</a:t>
            </a:r>
            <a:endParaRPr lang="en-AU" dirty="0">
              <a:solidFill>
                <a:srgbClr val="E9E9E9"/>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12</a:t>
            </a:fld>
            <a:endParaRPr lang="en-US"/>
          </a:p>
        </p:txBody>
      </p:sp>
    </p:spTree>
    <p:extLst>
      <p:ext uri="{BB962C8B-B14F-4D97-AF65-F5344CB8AC3E}">
        <p14:creationId xmlns:p14="http://schemas.microsoft.com/office/powerpoint/2010/main" val="2563120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E9E9E9"/>
                </a:solidFill>
                <a:effectLst/>
                <a:latin typeface="Helvetica Neue" panose="02000503000000020004" pitchFamily="2" charset="0"/>
              </a:rPr>
              <a:t>Minoan fresco from </a:t>
            </a:r>
            <a:r>
              <a:rPr lang="en-AU" b="1" dirty="0" err="1">
                <a:solidFill>
                  <a:srgbClr val="E9E9E9"/>
                </a:solidFill>
                <a:effectLst/>
                <a:latin typeface="Helvetica Neue" panose="02000503000000020004" pitchFamily="2" charset="0"/>
              </a:rPr>
              <a:t>Akrotiri</a:t>
            </a:r>
            <a:r>
              <a:rPr lang="en-AU" b="1" dirty="0">
                <a:solidFill>
                  <a:srgbClr val="E9E9E9"/>
                </a:solidFill>
                <a:effectLst/>
                <a:latin typeface="Helvetica Neue" panose="02000503000000020004" pitchFamily="2" charset="0"/>
              </a:rPr>
              <a:t>, dated to around 1,600 BCE, showing soldiers with spears, boar tusk helmets, and cowhide rectangular shields</a:t>
            </a:r>
            <a:endParaRPr lang="en-AU" dirty="0">
              <a:solidFill>
                <a:srgbClr val="E9E9E9"/>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13</a:t>
            </a:fld>
            <a:endParaRPr lang="en-US"/>
          </a:p>
        </p:txBody>
      </p:sp>
    </p:spTree>
    <p:extLst>
      <p:ext uri="{BB962C8B-B14F-4D97-AF65-F5344CB8AC3E}">
        <p14:creationId xmlns:p14="http://schemas.microsoft.com/office/powerpoint/2010/main" val="395731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E9E9E9"/>
                </a:solidFill>
                <a:effectLst/>
                <a:latin typeface="Helvetica Neue" panose="02000503000000020004" pitchFamily="2" charset="0"/>
              </a:rPr>
              <a:t>Most Minoans could not afford the expensive crested bronze helmets or boar tusk helmets of the nobility. Most people wore leather, linen, or even felt helmets. These were reinforced by small disks of bronze, for those who could afford them. </a:t>
            </a:r>
            <a:endParaRPr lang="en-AU" dirty="0">
              <a:solidFill>
                <a:srgbClr val="E9E9E9"/>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14</a:t>
            </a:fld>
            <a:endParaRPr lang="en-US"/>
          </a:p>
        </p:txBody>
      </p:sp>
    </p:spTree>
    <p:extLst>
      <p:ext uri="{BB962C8B-B14F-4D97-AF65-F5344CB8AC3E}">
        <p14:creationId xmlns:p14="http://schemas.microsoft.com/office/powerpoint/2010/main" val="2377656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b="1" dirty="0">
                <a:solidFill>
                  <a:srgbClr val="E9E9E9"/>
                </a:solidFill>
                <a:effectLst/>
                <a:latin typeface="Helvetica Neue" panose="02000503000000020004" pitchFamily="2" charset="0"/>
              </a:rPr>
              <a:t>Used many types of shields, ranging from small to large</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Most recognizable is the figure eight shield (seen in both the Minoan and Mycenaean cultures)</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Also used rectangular tower shields, as well as some which had curved tops.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Shields were made out of a wooden frame, covered in cowhide.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Gold trimmings or other decorations were added to the edge of the shield by master craftsmen.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The most expensive shields were the most effective, as only the wealthiest could afford an entirely bronze tower shield. </a:t>
            </a:r>
            <a:endParaRPr lang="en-AU" dirty="0">
              <a:solidFill>
                <a:srgbClr val="E9E9E9"/>
              </a:solidFill>
              <a:effectLst/>
              <a:latin typeface="Helvetica Neue" panose="02000503000000020004" pitchFamily="2" charset="0"/>
            </a:endParaRPr>
          </a:p>
          <a:p>
            <a:pPr>
              <a:buFont typeface="Arial" panose="020B0604020202020204" pitchFamily="34" charset="0"/>
              <a:buChar char="•"/>
            </a:pPr>
            <a:r>
              <a:rPr lang="en-AU" b="1" dirty="0">
                <a:solidFill>
                  <a:srgbClr val="E9E9E9"/>
                </a:solidFill>
                <a:effectLst/>
                <a:latin typeface="Helvetica Neue" panose="02000503000000020004" pitchFamily="2" charset="0"/>
              </a:rPr>
              <a:t>Many people would have used smaller circular or square shields, and such shields are shown in frescoes having decorative fringes.</a:t>
            </a:r>
            <a:endParaRPr lang="en-AU" dirty="0">
              <a:solidFill>
                <a:srgbClr val="E9E9E9"/>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15</a:t>
            </a:fld>
            <a:endParaRPr lang="en-US"/>
          </a:p>
        </p:txBody>
      </p:sp>
    </p:spTree>
    <p:extLst>
      <p:ext uri="{BB962C8B-B14F-4D97-AF65-F5344CB8AC3E}">
        <p14:creationId xmlns:p14="http://schemas.microsoft.com/office/powerpoint/2010/main" val="52357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E9E9E9"/>
                </a:solidFill>
                <a:effectLst/>
                <a:latin typeface="Helvetica Neue" panose="02000503000000020004" pitchFamily="2" charset="0"/>
              </a:rPr>
              <a:t>Used in battle - large significance</a:t>
            </a:r>
            <a:endParaRPr lang="en-AU" dirty="0">
              <a:solidFill>
                <a:srgbClr val="E9E9E9"/>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16</a:t>
            </a:fld>
            <a:endParaRPr lang="en-US"/>
          </a:p>
        </p:txBody>
      </p:sp>
    </p:spTree>
    <p:extLst>
      <p:ext uri="{BB962C8B-B14F-4D97-AF65-F5344CB8AC3E}">
        <p14:creationId xmlns:p14="http://schemas.microsoft.com/office/powerpoint/2010/main" val="358760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1/18/23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1/18/23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1/18/23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6bDrYTXQLu8&amp;ab_channel=NationalGeographic"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2050" name="Picture 2" descr="Minoan civilization | History, Location, &amp; Facts | Britannica">
            <a:extLst>
              <a:ext uri="{FF2B5EF4-FFF2-40B4-BE49-F238E27FC236}">
                <a16:creationId xmlns:a16="http://schemas.microsoft.com/office/drawing/2014/main" id="{9920C608-9888-9947-CA4B-7CBFC4F91AB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b="2174"/>
          <a:stretch/>
        </p:blipFill>
        <p:spPr bwMode="auto">
          <a:xfrm>
            <a:off x="0" y="-31175"/>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1097280" y="758952"/>
            <a:ext cx="10058400" cy="3566160"/>
          </a:xfrm>
        </p:spPr>
        <p:txBody>
          <a:bodyPr>
            <a:normAutofit/>
          </a:bodyPr>
          <a:lstStyle/>
          <a:p>
            <a:r>
              <a:rPr lang="en-US" dirty="0">
                <a:solidFill>
                  <a:schemeClr val="tx1"/>
                </a:solidFill>
              </a:rPr>
              <a:t>Minoans – Economic/Military Structures</a:t>
            </a: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1100051" y="4455621"/>
            <a:ext cx="10058400" cy="1143000"/>
          </a:xfrm>
        </p:spPr>
        <p:txBody>
          <a:bodyPr>
            <a:normAutofit fontScale="92500" lnSpcReduction="10000"/>
          </a:bodyPr>
          <a:lstStyle/>
          <a:p>
            <a:r>
              <a:rPr lang="en-US" u="sng" dirty="0">
                <a:solidFill>
                  <a:schemeClr val="tx1"/>
                </a:solidFill>
              </a:rPr>
              <a:t>Goal/s: </a:t>
            </a:r>
          </a:p>
          <a:p>
            <a:r>
              <a:rPr lang="en-US" dirty="0">
                <a:solidFill>
                  <a:schemeClr val="tx1"/>
                </a:solidFill>
              </a:rPr>
              <a:t>Identify and describe the key features of the Minoan </a:t>
            </a:r>
            <a:r>
              <a:rPr lang="en-US" b="1" dirty="0">
                <a:solidFill>
                  <a:schemeClr val="tx1"/>
                </a:solidFill>
              </a:rPr>
              <a:t>economic and military structures</a:t>
            </a: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3 Lesson 3</a:t>
            </a:r>
          </a:p>
        </p:txBody>
      </p:sp>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8F71-E0DA-0E05-E578-B46389847C89}"/>
              </a:ext>
            </a:extLst>
          </p:cNvPr>
          <p:cNvSpPr>
            <a:spLocks noGrp="1"/>
          </p:cNvSpPr>
          <p:nvPr>
            <p:ph type="title"/>
          </p:nvPr>
        </p:nvSpPr>
        <p:spPr>
          <a:xfrm>
            <a:off x="1097280" y="988906"/>
            <a:ext cx="10058400" cy="748454"/>
          </a:xfrm>
        </p:spPr>
        <p:txBody>
          <a:bodyPr/>
          <a:lstStyle/>
          <a:p>
            <a:r>
              <a:rPr lang="en-US" dirty="0"/>
              <a:t>Military Structure</a:t>
            </a:r>
          </a:p>
        </p:txBody>
      </p:sp>
      <p:sp>
        <p:nvSpPr>
          <p:cNvPr id="3" name="Content Placeholder 2">
            <a:extLst>
              <a:ext uri="{FF2B5EF4-FFF2-40B4-BE49-F238E27FC236}">
                <a16:creationId xmlns:a16="http://schemas.microsoft.com/office/drawing/2014/main" id="{6220C598-2ADA-2CC2-E3F8-E695C191A04F}"/>
              </a:ext>
            </a:extLst>
          </p:cNvPr>
          <p:cNvSpPr>
            <a:spLocks noGrp="1"/>
          </p:cNvSpPr>
          <p:nvPr>
            <p:ph idx="1"/>
          </p:nvPr>
        </p:nvSpPr>
        <p:spPr>
          <a:xfrm>
            <a:off x="517731" y="1873406"/>
            <a:ext cx="4998720" cy="3274907"/>
          </a:xfrm>
        </p:spPr>
        <p:txBody>
          <a:bodyPr>
            <a:normAutofit/>
          </a:bodyPr>
          <a:lstStyle/>
          <a:p>
            <a:pPr marL="0" indent="0" algn="ctr">
              <a:buNone/>
            </a:pPr>
            <a:endParaRPr lang="en-US" sz="2800" b="1" u="sng" dirty="0">
              <a:latin typeface="Calibri" panose="020F0502020204030204" pitchFamily="34" charset="0"/>
              <a:cs typeface="Calibri" panose="020F0502020204030204" pitchFamily="34" charset="0"/>
            </a:endParaRPr>
          </a:p>
          <a:p>
            <a:pPr marL="0" indent="0" algn="ctr">
              <a:buNone/>
            </a:pPr>
            <a:r>
              <a:rPr lang="en-US" sz="2800" b="1" u="sng" dirty="0">
                <a:latin typeface="Calibri" panose="020F0502020204030204" pitchFamily="34" charset="0"/>
                <a:cs typeface="Calibri" panose="020F0502020204030204" pitchFamily="34" charset="0"/>
              </a:rPr>
              <a:t>DEFINITION:</a:t>
            </a:r>
          </a:p>
          <a:p>
            <a:pPr marL="0" indent="0" algn="ctr">
              <a:buNone/>
            </a:pPr>
            <a:r>
              <a:rPr lang="en-AU" sz="2400" b="0" i="0" dirty="0">
                <a:solidFill>
                  <a:schemeClr val="tx1"/>
                </a:solidFill>
                <a:effectLst/>
                <a:latin typeface="Calibri" panose="020F0502020204030204" pitchFamily="34" charset="0"/>
                <a:cs typeface="Calibri" panose="020F0502020204030204" pitchFamily="34" charset="0"/>
              </a:rPr>
              <a:t>structuring of the </a:t>
            </a:r>
            <a:r>
              <a:rPr lang="en-AU" sz="2400" b="1" i="1" u="sng" dirty="0">
                <a:solidFill>
                  <a:schemeClr val="tx1"/>
                </a:solidFill>
                <a:effectLst/>
                <a:latin typeface="Calibri" panose="020F0502020204030204" pitchFamily="34" charset="0"/>
                <a:cs typeface="Calibri" panose="020F0502020204030204" pitchFamily="34" charset="0"/>
              </a:rPr>
              <a:t>armed forces </a:t>
            </a:r>
            <a:r>
              <a:rPr lang="en-AU" sz="2400" b="0" i="0" dirty="0">
                <a:solidFill>
                  <a:schemeClr val="tx1"/>
                </a:solidFill>
                <a:effectLst/>
                <a:latin typeface="Calibri" panose="020F0502020204030204" pitchFamily="34" charset="0"/>
                <a:cs typeface="Calibri" panose="020F0502020204030204" pitchFamily="34" charset="0"/>
              </a:rPr>
              <a:t>of a state to offer such military capability as a </a:t>
            </a:r>
            <a:r>
              <a:rPr lang="en-AU" sz="2400" b="1" i="1" u="sng" dirty="0">
                <a:solidFill>
                  <a:schemeClr val="tx1"/>
                </a:solidFill>
                <a:effectLst/>
                <a:latin typeface="Calibri" panose="020F0502020204030204" pitchFamily="34" charset="0"/>
                <a:cs typeface="Calibri" panose="020F0502020204030204" pitchFamily="34" charset="0"/>
              </a:rPr>
              <a:t>national defence policy </a:t>
            </a:r>
            <a:r>
              <a:rPr lang="en-AU" sz="2400" b="0" i="0" dirty="0">
                <a:solidFill>
                  <a:schemeClr val="tx1"/>
                </a:solidFill>
                <a:effectLst/>
                <a:latin typeface="Calibri" panose="020F0502020204030204" pitchFamily="34" charset="0"/>
                <a:cs typeface="Calibri" panose="020F0502020204030204" pitchFamily="34" charset="0"/>
              </a:rPr>
              <a:t>may require.</a:t>
            </a:r>
          </a:p>
        </p:txBody>
      </p:sp>
      <p:sp>
        <p:nvSpPr>
          <p:cNvPr id="4" name="TextBox 3">
            <a:extLst>
              <a:ext uri="{FF2B5EF4-FFF2-40B4-BE49-F238E27FC236}">
                <a16:creationId xmlns:a16="http://schemas.microsoft.com/office/drawing/2014/main" id="{7B13D1F8-1AA2-317E-32F8-F5D9CC3C4F9E}"/>
              </a:ext>
            </a:extLst>
          </p:cNvPr>
          <p:cNvSpPr txBox="1"/>
          <p:nvPr/>
        </p:nvSpPr>
        <p:spPr>
          <a:xfrm>
            <a:off x="9928860" y="168300"/>
            <a:ext cx="2263140" cy="369332"/>
          </a:xfrm>
          <a:prstGeom prst="rect">
            <a:avLst/>
          </a:prstGeom>
          <a:noFill/>
        </p:spPr>
        <p:txBody>
          <a:bodyPr wrap="square" rtlCol="0">
            <a:spAutoFit/>
          </a:bodyPr>
          <a:lstStyle/>
          <a:p>
            <a:pPr algn="ctr"/>
            <a:r>
              <a:rPr lang="en-US" dirty="0">
                <a:solidFill>
                  <a:schemeClr val="accent6"/>
                </a:solidFill>
              </a:rPr>
              <a:t>KEY TERM</a:t>
            </a:r>
          </a:p>
        </p:txBody>
      </p:sp>
      <p:cxnSp>
        <p:nvCxnSpPr>
          <p:cNvPr id="6" name="Straight Connector 5">
            <a:extLst>
              <a:ext uri="{FF2B5EF4-FFF2-40B4-BE49-F238E27FC236}">
                <a16:creationId xmlns:a16="http://schemas.microsoft.com/office/drawing/2014/main" id="{6D0E6E05-3ED6-5886-3A2A-BE0D14C3682B}"/>
              </a:ext>
            </a:extLst>
          </p:cNvPr>
          <p:cNvCxnSpPr/>
          <p:nvPr/>
        </p:nvCxnSpPr>
        <p:spPr>
          <a:xfrm>
            <a:off x="5607401" y="1838224"/>
            <a:ext cx="0" cy="3617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509F82-E372-46E0-5C44-FFB7A20EFE85}"/>
              </a:ext>
            </a:extLst>
          </p:cNvPr>
          <p:cNvCxnSpPr>
            <a:cxnSpLocks/>
          </p:cNvCxnSpPr>
          <p:nvPr/>
        </p:nvCxnSpPr>
        <p:spPr>
          <a:xfrm flipH="1">
            <a:off x="891540" y="5463540"/>
            <a:ext cx="10789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462D89F-1EFE-E608-3F28-226C39CA3EFC}"/>
              </a:ext>
            </a:extLst>
          </p:cNvPr>
          <p:cNvSpPr txBox="1">
            <a:spLocks/>
          </p:cNvSpPr>
          <p:nvPr/>
        </p:nvSpPr>
        <p:spPr>
          <a:xfrm>
            <a:off x="1097280" y="5571914"/>
            <a:ext cx="9471625" cy="74845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i="1" u="sng" dirty="0">
                <a:solidFill>
                  <a:schemeClr val="accent6"/>
                </a:solidFill>
              </a:rPr>
              <a:t>What military structures do you already know of?</a:t>
            </a:r>
            <a:endParaRPr lang="en-US" i="1" dirty="0">
              <a:solidFill>
                <a:schemeClr val="accent6"/>
              </a:solidFill>
            </a:endParaRPr>
          </a:p>
        </p:txBody>
      </p:sp>
      <p:pic>
        <p:nvPicPr>
          <p:cNvPr id="2050" name="Picture 2" descr="The Stream of Time: The Minoans: Their Polity">
            <a:extLst>
              <a:ext uri="{FF2B5EF4-FFF2-40B4-BE49-F238E27FC236}">
                <a16:creationId xmlns:a16="http://schemas.microsoft.com/office/drawing/2014/main" id="{578C63D2-60B2-D5A0-9C28-B2D364ED1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947" y="1882270"/>
            <a:ext cx="4607952" cy="338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F58098-2374-6B4A-FEDC-ACB7A1A32423}"/>
              </a:ext>
            </a:extLst>
          </p:cNvPr>
          <p:cNvSpPr>
            <a:spLocks noGrp="1"/>
          </p:cNvSpPr>
          <p:nvPr>
            <p:ph type="title"/>
          </p:nvPr>
        </p:nvSpPr>
        <p:spPr>
          <a:xfrm>
            <a:off x="287383" y="0"/>
            <a:ext cx="11903076" cy="4970184"/>
          </a:xfrm>
        </p:spPr>
        <p:txBody>
          <a:bodyPr vert="horz" lIns="91440" tIns="45720" rIns="91440" bIns="45720" rtlCol="0" anchor="b">
            <a:noAutofit/>
          </a:bodyPr>
          <a:lstStyle/>
          <a:p>
            <a:pPr algn="ctr"/>
            <a:r>
              <a:rPr lang="en-AU" sz="4000" dirty="0">
                <a:solidFill>
                  <a:schemeClr val="bg1"/>
                </a:solidFill>
                <a:effectLst/>
                <a:latin typeface="Calibri" panose="020F0502020204030204" pitchFamily="34" charset="0"/>
                <a:cs typeface="Calibri" panose="020F0502020204030204" pitchFamily="34" charset="0"/>
              </a:rPr>
              <a:t>The complexities of ruling a bronze age city included </a:t>
            </a:r>
            <a:r>
              <a:rPr lang="en-AU" sz="4000" b="1" i="1" u="sng" dirty="0">
                <a:solidFill>
                  <a:schemeClr val="bg1"/>
                </a:solidFill>
                <a:effectLst/>
                <a:latin typeface="Calibri" panose="020F0502020204030204" pitchFamily="34" charset="0"/>
                <a:cs typeface="Calibri" panose="020F0502020204030204" pitchFamily="34" charset="0"/>
              </a:rPr>
              <a:t>accidental fires, riots, coups, raids</a:t>
            </a:r>
            <a:r>
              <a:rPr lang="en-AU" sz="4000" dirty="0">
                <a:solidFill>
                  <a:schemeClr val="bg1"/>
                </a:solidFill>
                <a:effectLst/>
                <a:latin typeface="Calibri" panose="020F0502020204030204" pitchFamily="34" charset="0"/>
                <a:cs typeface="Calibri" panose="020F0502020204030204" pitchFamily="34" charset="0"/>
              </a:rPr>
              <a:t>, and the </a:t>
            </a:r>
            <a:r>
              <a:rPr lang="en-AU" sz="4000" b="1" i="1" u="sng" dirty="0">
                <a:solidFill>
                  <a:schemeClr val="bg1"/>
                </a:solidFill>
                <a:effectLst/>
                <a:latin typeface="Calibri" panose="020F0502020204030204" pitchFamily="34" charset="0"/>
                <a:cs typeface="Calibri" panose="020F0502020204030204" pitchFamily="34" charset="0"/>
              </a:rPr>
              <a:t>threat of foreign invasion and sacking</a:t>
            </a:r>
            <a:r>
              <a:rPr lang="en-AU" sz="4000" dirty="0">
                <a:solidFill>
                  <a:schemeClr val="bg1"/>
                </a:solidFill>
                <a:effectLst/>
                <a:latin typeface="Calibri" panose="020F0502020204030204" pitchFamily="34" charset="0"/>
                <a:cs typeface="Calibri" panose="020F0502020204030204" pitchFamily="34" charset="0"/>
              </a:rPr>
              <a:t>. </a:t>
            </a:r>
            <a:br>
              <a:rPr lang="en-AU" sz="4000" dirty="0">
                <a:solidFill>
                  <a:schemeClr val="bg1"/>
                </a:solidFill>
                <a:effectLst/>
                <a:latin typeface="Calibri" panose="020F0502020204030204" pitchFamily="34" charset="0"/>
                <a:cs typeface="Calibri" panose="020F0502020204030204" pitchFamily="34" charset="0"/>
              </a:rPr>
            </a:br>
            <a:br>
              <a:rPr lang="en-AU" sz="4000" dirty="0">
                <a:solidFill>
                  <a:schemeClr val="bg1"/>
                </a:solidFill>
                <a:effectLst/>
                <a:latin typeface="Calibri" panose="020F0502020204030204" pitchFamily="34" charset="0"/>
                <a:cs typeface="Calibri" panose="020F0502020204030204" pitchFamily="34" charset="0"/>
              </a:rPr>
            </a:br>
            <a:r>
              <a:rPr lang="en-AU" sz="4000" dirty="0">
                <a:solidFill>
                  <a:schemeClr val="bg1"/>
                </a:solidFill>
                <a:effectLst/>
                <a:latin typeface="Calibri" panose="020F0502020204030204" pitchFamily="34" charset="0"/>
                <a:cs typeface="Calibri" panose="020F0502020204030204" pitchFamily="34" charset="0"/>
              </a:rPr>
              <a:t>Minoan Crete's political history was just as </a:t>
            </a:r>
            <a:r>
              <a:rPr lang="en-AU" sz="4000" b="1" i="1" u="sng" dirty="0">
                <a:solidFill>
                  <a:schemeClr val="bg1"/>
                </a:solidFill>
                <a:effectLst/>
                <a:latin typeface="Calibri" panose="020F0502020204030204" pitchFamily="34" charset="0"/>
                <a:cs typeface="Calibri" panose="020F0502020204030204" pitchFamily="34" charset="0"/>
              </a:rPr>
              <a:t>complicated and violent</a:t>
            </a:r>
            <a:r>
              <a:rPr lang="en-AU" sz="4000" dirty="0">
                <a:solidFill>
                  <a:schemeClr val="bg1"/>
                </a:solidFill>
                <a:effectLst/>
                <a:latin typeface="Calibri" panose="020F0502020204030204" pitchFamily="34" charset="0"/>
                <a:cs typeface="Calibri" panose="020F0502020204030204" pitchFamily="34" charset="0"/>
              </a:rPr>
              <a:t> as any other bronze age civilizations. </a:t>
            </a:r>
            <a:br>
              <a:rPr lang="en-AU" sz="4000" dirty="0">
                <a:solidFill>
                  <a:schemeClr val="bg1"/>
                </a:solidFill>
                <a:effectLst/>
                <a:latin typeface="Calibri" panose="020F0502020204030204" pitchFamily="34" charset="0"/>
                <a:cs typeface="Calibri" panose="020F0502020204030204" pitchFamily="34" charset="0"/>
              </a:rPr>
            </a:br>
            <a:br>
              <a:rPr lang="en-AU" sz="4000" dirty="0">
                <a:solidFill>
                  <a:schemeClr val="bg1"/>
                </a:solidFill>
                <a:effectLst/>
                <a:latin typeface="Calibri" panose="020F0502020204030204" pitchFamily="34" charset="0"/>
                <a:cs typeface="Calibri" panose="020F0502020204030204" pitchFamily="34" charset="0"/>
              </a:rPr>
            </a:br>
            <a:r>
              <a:rPr lang="en-AU" sz="4000" b="1" i="1" u="sng" dirty="0">
                <a:solidFill>
                  <a:schemeClr val="bg1"/>
                </a:solidFill>
                <a:effectLst/>
                <a:latin typeface="Calibri" panose="020F0502020204030204" pitchFamily="34" charset="0"/>
                <a:cs typeface="Calibri" panose="020F0502020204030204" pitchFamily="34" charset="0"/>
              </a:rPr>
              <a:t>Large spectator sports </a:t>
            </a:r>
            <a:r>
              <a:rPr lang="en-AU" sz="4000" dirty="0">
                <a:solidFill>
                  <a:schemeClr val="bg1"/>
                </a:solidFill>
                <a:effectLst/>
                <a:latin typeface="Calibri" panose="020F0502020204030204" pitchFamily="34" charset="0"/>
                <a:cs typeface="Calibri" panose="020F0502020204030204" pitchFamily="34" charset="0"/>
              </a:rPr>
              <a:t>such as bull leaping, wrestling, and boxing, were used as societal stress relievers.</a:t>
            </a:r>
          </a:p>
        </p:txBody>
      </p:sp>
      <p:pic>
        <p:nvPicPr>
          <p:cNvPr id="4" name="Picture 3" descr="Icon&#10;&#10;Description automatically generated">
            <a:extLst>
              <a:ext uri="{FF2B5EF4-FFF2-40B4-BE49-F238E27FC236}">
                <a16:creationId xmlns:a16="http://schemas.microsoft.com/office/drawing/2014/main" id="{58004BFF-73E2-7B26-6842-2DC9E28C1B85}"/>
              </a:ext>
            </a:extLst>
          </p:cNvPr>
          <p:cNvPicPr>
            <a:picLocks noChangeAspect="1"/>
          </p:cNvPicPr>
          <p:nvPr/>
        </p:nvPicPr>
        <p:blipFill>
          <a:blip r:embed="rId2"/>
          <a:stretch>
            <a:fillRect/>
          </a:stretch>
        </p:blipFill>
        <p:spPr>
          <a:xfrm>
            <a:off x="10751457" y="5359400"/>
            <a:ext cx="1270000" cy="1270000"/>
          </a:xfrm>
          <a:prstGeom prst="rect">
            <a:avLst/>
          </a:prstGeom>
        </p:spPr>
      </p:pic>
    </p:spTree>
    <p:extLst>
      <p:ext uri="{BB962C8B-B14F-4D97-AF65-F5344CB8AC3E}">
        <p14:creationId xmlns:p14="http://schemas.microsoft.com/office/powerpoint/2010/main" val="70174086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9B68-AA14-E09E-1B93-B149AE900EA9}"/>
              </a:ext>
            </a:extLst>
          </p:cNvPr>
          <p:cNvSpPr>
            <a:spLocks noGrp="1"/>
          </p:cNvSpPr>
          <p:nvPr>
            <p:ph type="title"/>
          </p:nvPr>
        </p:nvSpPr>
        <p:spPr/>
        <p:txBody>
          <a:bodyPr>
            <a:normAutofit/>
          </a:bodyPr>
          <a:lstStyle/>
          <a:p>
            <a:pPr algn="ctr"/>
            <a:r>
              <a:rPr lang="en-US" b="1" u="sng" dirty="0"/>
              <a:t>Source 1 </a:t>
            </a:r>
            <a:br>
              <a:rPr lang="en-US" b="1" u="sng" dirty="0"/>
            </a:br>
            <a:r>
              <a:rPr lang="en-US" sz="3200" dirty="0"/>
              <a:t>What can you tell about the Minoan military?</a:t>
            </a:r>
            <a:endParaRPr lang="en-US" dirty="0"/>
          </a:p>
        </p:txBody>
      </p:sp>
      <p:pic>
        <p:nvPicPr>
          <p:cNvPr id="3" name="Picture 2">
            <a:extLst>
              <a:ext uri="{FF2B5EF4-FFF2-40B4-BE49-F238E27FC236}">
                <a16:creationId xmlns:a16="http://schemas.microsoft.com/office/drawing/2014/main" id="{58986D82-B875-5EF7-58D2-6FC8C773159A}"/>
              </a:ext>
            </a:extLst>
          </p:cNvPr>
          <p:cNvPicPr>
            <a:picLocks noChangeAspect="1"/>
          </p:cNvPicPr>
          <p:nvPr/>
        </p:nvPicPr>
        <p:blipFill>
          <a:blip r:embed="rId3"/>
          <a:stretch>
            <a:fillRect/>
          </a:stretch>
        </p:blipFill>
        <p:spPr>
          <a:xfrm>
            <a:off x="1187450" y="2080012"/>
            <a:ext cx="9817100" cy="3835400"/>
          </a:xfrm>
          <a:prstGeom prst="rect">
            <a:avLst/>
          </a:prstGeom>
        </p:spPr>
      </p:pic>
    </p:spTree>
    <p:extLst>
      <p:ext uri="{BB962C8B-B14F-4D97-AF65-F5344CB8AC3E}">
        <p14:creationId xmlns:p14="http://schemas.microsoft.com/office/powerpoint/2010/main" val="381724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9B68-AA14-E09E-1B93-B149AE900EA9}"/>
              </a:ext>
            </a:extLst>
          </p:cNvPr>
          <p:cNvSpPr>
            <a:spLocks noGrp="1"/>
          </p:cNvSpPr>
          <p:nvPr>
            <p:ph type="title"/>
          </p:nvPr>
        </p:nvSpPr>
        <p:spPr/>
        <p:txBody>
          <a:bodyPr>
            <a:normAutofit/>
          </a:bodyPr>
          <a:lstStyle/>
          <a:p>
            <a:pPr algn="ctr"/>
            <a:r>
              <a:rPr lang="en-US" b="1" u="sng" dirty="0"/>
              <a:t>Source 2 </a:t>
            </a:r>
            <a:br>
              <a:rPr lang="en-US" b="1" u="sng" dirty="0"/>
            </a:br>
            <a:r>
              <a:rPr lang="en-US" sz="3200" dirty="0"/>
              <a:t>What can you tell about the Minoan military?</a:t>
            </a:r>
            <a:endParaRPr lang="en-US" dirty="0"/>
          </a:p>
        </p:txBody>
      </p:sp>
      <p:pic>
        <p:nvPicPr>
          <p:cNvPr id="4" name="Picture 3">
            <a:extLst>
              <a:ext uri="{FF2B5EF4-FFF2-40B4-BE49-F238E27FC236}">
                <a16:creationId xmlns:a16="http://schemas.microsoft.com/office/drawing/2014/main" id="{278BFDBE-C04A-4D7A-3F3E-052BD64A7EA5}"/>
              </a:ext>
            </a:extLst>
          </p:cNvPr>
          <p:cNvPicPr>
            <a:picLocks noChangeAspect="1"/>
          </p:cNvPicPr>
          <p:nvPr/>
        </p:nvPicPr>
        <p:blipFill>
          <a:blip r:embed="rId3"/>
          <a:stretch>
            <a:fillRect/>
          </a:stretch>
        </p:blipFill>
        <p:spPr>
          <a:xfrm>
            <a:off x="2146920" y="1982652"/>
            <a:ext cx="7387373" cy="4028630"/>
          </a:xfrm>
          <a:prstGeom prst="rect">
            <a:avLst/>
          </a:prstGeom>
        </p:spPr>
      </p:pic>
    </p:spTree>
    <p:extLst>
      <p:ext uri="{BB962C8B-B14F-4D97-AF65-F5344CB8AC3E}">
        <p14:creationId xmlns:p14="http://schemas.microsoft.com/office/powerpoint/2010/main" val="95380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9B68-AA14-E09E-1B93-B149AE900EA9}"/>
              </a:ext>
            </a:extLst>
          </p:cNvPr>
          <p:cNvSpPr>
            <a:spLocks noGrp="1"/>
          </p:cNvSpPr>
          <p:nvPr>
            <p:ph type="title"/>
          </p:nvPr>
        </p:nvSpPr>
        <p:spPr/>
        <p:txBody>
          <a:bodyPr>
            <a:normAutofit/>
          </a:bodyPr>
          <a:lstStyle/>
          <a:p>
            <a:pPr algn="ctr"/>
            <a:r>
              <a:rPr lang="en-US" b="1" u="sng" dirty="0"/>
              <a:t>Source 3</a:t>
            </a:r>
            <a:br>
              <a:rPr lang="en-US" b="1" u="sng" dirty="0"/>
            </a:br>
            <a:r>
              <a:rPr lang="en-US" sz="3200" dirty="0"/>
              <a:t>What can you tell about the Minoan military?</a:t>
            </a:r>
            <a:endParaRPr lang="en-US" dirty="0"/>
          </a:p>
        </p:txBody>
      </p:sp>
      <p:pic>
        <p:nvPicPr>
          <p:cNvPr id="3" name="Picture 2">
            <a:extLst>
              <a:ext uri="{FF2B5EF4-FFF2-40B4-BE49-F238E27FC236}">
                <a16:creationId xmlns:a16="http://schemas.microsoft.com/office/drawing/2014/main" id="{A544CBB1-3B1C-8732-61ED-66EED73F4F47}"/>
              </a:ext>
            </a:extLst>
          </p:cNvPr>
          <p:cNvPicPr>
            <a:picLocks noChangeAspect="1"/>
          </p:cNvPicPr>
          <p:nvPr/>
        </p:nvPicPr>
        <p:blipFill>
          <a:blip r:embed="rId3"/>
          <a:stretch>
            <a:fillRect/>
          </a:stretch>
        </p:blipFill>
        <p:spPr>
          <a:xfrm>
            <a:off x="2324100" y="2001378"/>
            <a:ext cx="7277100" cy="4570019"/>
          </a:xfrm>
          <a:prstGeom prst="rect">
            <a:avLst/>
          </a:prstGeom>
        </p:spPr>
      </p:pic>
    </p:spTree>
    <p:extLst>
      <p:ext uri="{BB962C8B-B14F-4D97-AF65-F5344CB8AC3E}">
        <p14:creationId xmlns:p14="http://schemas.microsoft.com/office/powerpoint/2010/main" val="4066037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9B68-AA14-E09E-1B93-B149AE900EA9}"/>
              </a:ext>
            </a:extLst>
          </p:cNvPr>
          <p:cNvSpPr>
            <a:spLocks noGrp="1"/>
          </p:cNvSpPr>
          <p:nvPr>
            <p:ph type="title"/>
          </p:nvPr>
        </p:nvSpPr>
        <p:spPr/>
        <p:txBody>
          <a:bodyPr>
            <a:normAutofit/>
          </a:bodyPr>
          <a:lstStyle/>
          <a:p>
            <a:pPr algn="ctr"/>
            <a:r>
              <a:rPr lang="en-US" b="1" u="sng" dirty="0"/>
              <a:t>Source 4</a:t>
            </a:r>
            <a:br>
              <a:rPr lang="en-US" b="1" u="sng" dirty="0"/>
            </a:br>
            <a:r>
              <a:rPr lang="en-US" sz="3200" dirty="0"/>
              <a:t>What can you tell about the Minoan military?</a:t>
            </a:r>
            <a:endParaRPr lang="en-US" dirty="0"/>
          </a:p>
        </p:txBody>
      </p:sp>
      <p:pic>
        <p:nvPicPr>
          <p:cNvPr id="4" name="Picture 3">
            <a:extLst>
              <a:ext uri="{FF2B5EF4-FFF2-40B4-BE49-F238E27FC236}">
                <a16:creationId xmlns:a16="http://schemas.microsoft.com/office/drawing/2014/main" id="{907199DB-F19F-8575-C5D6-164618A30790}"/>
              </a:ext>
            </a:extLst>
          </p:cNvPr>
          <p:cNvPicPr>
            <a:picLocks noChangeAspect="1"/>
          </p:cNvPicPr>
          <p:nvPr/>
        </p:nvPicPr>
        <p:blipFill>
          <a:blip r:embed="rId3"/>
          <a:stretch>
            <a:fillRect/>
          </a:stretch>
        </p:blipFill>
        <p:spPr>
          <a:xfrm>
            <a:off x="2875280" y="1984116"/>
            <a:ext cx="6695440" cy="4587281"/>
          </a:xfrm>
          <a:prstGeom prst="rect">
            <a:avLst/>
          </a:prstGeom>
        </p:spPr>
      </p:pic>
    </p:spTree>
    <p:extLst>
      <p:ext uri="{BB962C8B-B14F-4D97-AF65-F5344CB8AC3E}">
        <p14:creationId xmlns:p14="http://schemas.microsoft.com/office/powerpoint/2010/main" val="60248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9B68-AA14-E09E-1B93-B149AE900EA9}"/>
              </a:ext>
            </a:extLst>
          </p:cNvPr>
          <p:cNvSpPr>
            <a:spLocks noGrp="1"/>
          </p:cNvSpPr>
          <p:nvPr>
            <p:ph type="title"/>
          </p:nvPr>
        </p:nvSpPr>
        <p:spPr/>
        <p:txBody>
          <a:bodyPr>
            <a:normAutofit/>
          </a:bodyPr>
          <a:lstStyle/>
          <a:p>
            <a:pPr algn="ctr"/>
            <a:r>
              <a:rPr lang="en-US" b="1" u="sng" dirty="0"/>
              <a:t>Source 5</a:t>
            </a:r>
            <a:br>
              <a:rPr lang="en-US" b="1" u="sng" dirty="0"/>
            </a:br>
            <a:r>
              <a:rPr lang="en-US" sz="3200" dirty="0"/>
              <a:t>What can you tell about the Minoan military?</a:t>
            </a:r>
            <a:endParaRPr lang="en-US" dirty="0"/>
          </a:p>
        </p:txBody>
      </p:sp>
      <p:pic>
        <p:nvPicPr>
          <p:cNvPr id="5" name="Picture 4">
            <a:extLst>
              <a:ext uri="{FF2B5EF4-FFF2-40B4-BE49-F238E27FC236}">
                <a16:creationId xmlns:a16="http://schemas.microsoft.com/office/drawing/2014/main" id="{1709A82B-1409-01F8-F213-6A73796F5FE2}"/>
              </a:ext>
            </a:extLst>
          </p:cNvPr>
          <p:cNvPicPr>
            <a:picLocks noChangeAspect="1"/>
          </p:cNvPicPr>
          <p:nvPr/>
        </p:nvPicPr>
        <p:blipFill>
          <a:blip r:embed="rId3"/>
          <a:stretch>
            <a:fillRect/>
          </a:stretch>
        </p:blipFill>
        <p:spPr>
          <a:xfrm>
            <a:off x="2130286" y="2113228"/>
            <a:ext cx="8210240" cy="3712974"/>
          </a:xfrm>
          <a:prstGeom prst="rect">
            <a:avLst/>
          </a:prstGeom>
        </p:spPr>
      </p:pic>
    </p:spTree>
    <p:extLst>
      <p:ext uri="{BB962C8B-B14F-4D97-AF65-F5344CB8AC3E}">
        <p14:creationId xmlns:p14="http://schemas.microsoft.com/office/powerpoint/2010/main" val="151358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173FA-34B8-D237-C1E4-D26D23BB7709}"/>
              </a:ext>
            </a:extLst>
          </p:cNvPr>
          <p:cNvSpPr>
            <a:spLocks noGrp="1"/>
          </p:cNvSpPr>
          <p:nvPr>
            <p:ph type="title"/>
          </p:nvPr>
        </p:nvSpPr>
        <p:spPr/>
        <p:txBody>
          <a:bodyPr/>
          <a:lstStyle/>
          <a:p>
            <a:pPr algn="ctr"/>
            <a:r>
              <a:rPr lang="en-US" dirty="0"/>
              <a:t>Minoan Military</a:t>
            </a:r>
          </a:p>
        </p:txBody>
      </p:sp>
      <p:sp>
        <p:nvSpPr>
          <p:cNvPr id="3" name="Content Placeholder 2">
            <a:extLst>
              <a:ext uri="{FF2B5EF4-FFF2-40B4-BE49-F238E27FC236}">
                <a16:creationId xmlns:a16="http://schemas.microsoft.com/office/drawing/2014/main" id="{D9A5C868-7242-A02D-55F6-B1A3892CEC76}"/>
              </a:ext>
            </a:extLst>
          </p:cNvPr>
          <p:cNvSpPr>
            <a:spLocks noGrp="1"/>
          </p:cNvSpPr>
          <p:nvPr>
            <p:ph idx="1"/>
          </p:nvPr>
        </p:nvSpPr>
        <p:spPr/>
        <p:txBody>
          <a:bodyPr>
            <a:normAutofit/>
          </a:bodyPr>
          <a:lstStyle/>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Main </a:t>
            </a:r>
            <a:r>
              <a:rPr lang="en-AU" dirty="0" err="1">
                <a:solidFill>
                  <a:schemeClr val="tx1"/>
                </a:solidFill>
                <a:effectLst/>
                <a:latin typeface="Calibri" panose="020F0502020204030204" pitchFamily="34" charset="0"/>
                <a:cs typeface="Calibri" panose="020F0502020204030204" pitchFamily="34" charset="0"/>
              </a:rPr>
              <a:t>defense</a:t>
            </a:r>
            <a:r>
              <a:rPr lang="en-AU" dirty="0">
                <a:solidFill>
                  <a:schemeClr val="tx1"/>
                </a:solidFill>
                <a:effectLst/>
                <a:latin typeface="Calibri" panose="020F0502020204030204" pitchFamily="34" charset="0"/>
                <a:cs typeface="Calibri" panose="020F0502020204030204" pitchFamily="34" charset="0"/>
              </a:rPr>
              <a:t>, from at least external enemies, were their </a:t>
            </a:r>
            <a:r>
              <a:rPr lang="en-AU" b="1" i="1" u="sng" dirty="0">
                <a:solidFill>
                  <a:schemeClr val="accent6"/>
                </a:solidFill>
                <a:effectLst/>
                <a:latin typeface="Calibri" panose="020F0502020204030204" pitchFamily="34" charset="0"/>
                <a:cs typeface="Calibri" panose="020F0502020204030204" pitchFamily="34" charset="0"/>
              </a:rPr>
              <a:t>naval fleets</a:t>
            </a:r>
          </a:p>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Small isolated stone buildings found across the coastline around Pylos were most likely coast guards, </a:t>
            </a:r>
            <a:r>
              <a:rPr lang="en-AU" b="1" i="1" u="sng" dirty="0">
                <a:solidFill>
                  <a:schemeClr val="accent6"/>
                </a:solidFill>
                <a:effectLst/>
                <a:latin typeface="Calibri" panose="020F0502020204030204" pitchFamily="34" charset="0"/>
                <a:cs typeface="Calibri" panose="020F0502020204030204" pitchFamily="34" charset="0"/>
              </a:rPr>
              <a:t>a ring of watchtowers</a:t>
            </a:r>
          </a:p>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Temple </a:t>
            </a:r>
            <a:r>
              <a:rPr lang="en-AU" b="1" i="1" u="sng" dirty="0">
                <a:solidFill>
                  <a:schemeClr val="accent6"/>
                </a:solidFill>
                <a:effectLst/>
                <a:latin typeface="Calibri" panose="020F0502020204030204" pitchFamily="34" charset="0"/>
                <a:cs typeface="Calibri" panose="020F0502020204030204" pitchFamily="34" charset="0"/>
              </a:rPr>
              <a:t>Palaces - strong defensive positions </a:t>
            </a:r>
            <a:r>
              <a:rPr lang="en-AU" dirty="0">
                <a:solidFill>
                  <a:schemeClr val="tx1"/>
                </a:solidFill>
                <a:effectLst/>
                <a:latin typeface="Calibri" panose="020F0502020204030204" pitchFamily="34" charset="0"/>
                <a:cs typeface="Calibri" panose="020F0502020204030204" pitchFamily="34" charset="0"/>
              </a:rPr>
              <a:t>with weaponry</a:t>
            </a:r>
          </a:p>
          <a:p>
            <a:pPr>
              <a:buFont typeface="Wingdings" pitchFamily="2" charset="2"/>
              <a:buChar char="Ø"/>
            </a:pPr>
            <a:r>
              <a:rPr lang="en-AU" dirty="0">
                <a:solidFill>
                  <a:schemeClr val="tx1"/>
                </a:solidFill>
                <a:latin typeface="Calibri" panose="020F0502020204030204" pitchFamily="34" charset="0"/>
                <a:cs typeface="Calibri" panose="020F0502020204030204" pitchFamily="34" charset="0"/>
              </a:rPr>
              <a:t> </a:t>
            </a:r>
            <a:r>
              <a:rPr lang="en-AU" dirty="0">
                <a:solidFill>
                  <a:schemeClr val="tx1"/>
                </a:solidFill>
                <a:effectLst/>
                <a:latin typeface="Calibri" panose="020F0502020204030204" pitchFamily="34" charset="0"/>
                <a:cs typeface="Calibri" panose="020F0502020204030204" pitchFamily="34" charset="0"/>
              </a:rPr>
              <a:t>Used both </a:t>
            </a:r>
            <a:r>
              <a:rPr lang="en-AU" b="1" i="1" u="sng" dirty="0">
                <a:solidFill>
                  <a:schemeClr val="accent6"/>
                </a:solidFill>
                <a:effectLst/>
                <a:latin typeface="Calibri" panose="020F0502020204030204" pitchFamily="34" charset="0"/>
                <a:cs typeface="Calibri" panose="020F0502020204030204" pitchFamily="34" charset="0"/>
              </a:rPr>
              <a:t>long and short spears </a:t>
            </a:r>
            <a:r>
              <a:rPr lang="en-AU" dirty="0">
                <a:solidFill>
                  <a:schemeClr val="tx1"/>
                </a:solidFill>
                <a:effectLst/>
                <a:latin typeface="Calibri" panose="020F0502020204030204" pitchFamily="34" charset="0"/>
                <a:cs typeface="Calibri" panose="020F0502020204030204" pitchFamily="34" charset="0"/>
              </a:rPr>
              <a:t>for close combat and javelins.</a:t>
            </a:r>
          </a:p>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To fight not only other humans, but </a:t>
            </a:r>
            <a:r>
              <a:rPr lang="en-AU" b="1" i="1" u="sng" dirty="0">
                <a:solidFill>
                  <a:schemeClr val="accent6"/>
                </a:solidFill>
                <a:effectLst/>
                <a:latin typeface="Calibri" panose="020F0502020204030204" pitchFamily="34" charset="0"/>
                <a:cs typeface="Calibri" panose="020F0502020204030204" pitchFamily="34" charset="0"/>
              </a:rPr>
              <a:t>lions and animals </a:t>
            </a:r>
            <a:r>
              <a:rPr lang="en-AU" dirty="0">
                <a:solidFill>
                  <a:schemeClr val="tx1"/>
                </a:solidFill>
                <a:effectLst/>
                <a:latin typeface="Calibri" panose="020F0502020204030204" pitchFamily="34" charset="0"/>
                <a:cs typeface="Calibri" panose="020F0502020204030204" pitchFamily="34" charset="0"/>
              </a:rPr>
              <a:t>as well.</a:t>
            </a:r>
          </a:p>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Generally throughout the </a:t>
            </a:r>
            <a:r>
              <a:rPr lang="en-AU" b="1" i="1" u="sng" dirty="0">
                <a:solidFill>
                  <a:schemeClr val="accent6"/>
                </a:solidFill>
                <a:effectLst/>
                <a:latin typeface="Calibri" panose="020F0502020204030204" pitchFamily="34" charset="0"/>
                <a:cs typeface="Calibri" panose="020F0502020204030204" pitchFamily="34" charset="0"/>
              </a:rPr>
              <a:t>bronze age</a:t>
            </a:r>
            <a:r>
              <a:rPr lang="en-AU" dirty="0">
                <a:solidFill>
                  <a:schemeClr val="tx1"/>
                </a:solidFill>
                <a:effectLst/>
                <a:latin typeface="Calibri" panose="020F0502020204030204" pitchFamily="34" charset="0"/>
                <a:cs typeface="Calibri" panose="020F0502020204030204" pitchFamily="34" charset="0"/>
              </a:rPr>
              <a:t>, swords were much harder to make and to maintain than spears</a:t>
            </a:r>
          </a:p>
          <a:p>
            <a:pPr>
              <a:buFont typeface="Wingdings" pitchFamily="2" charset="2"/>
              <a:buChar char="Ø"/>
            </a:pPr>
            <a:r>
              <a:rPr lang="en-AU" dirty="0">
                <a:solidFill>
                  <a:schemeClr val="tx1"/>
                </a:solidFill>
                <a:effectLst/>
                <a:latin typeface="Calibri" panose="020F0502020204030204" pitchFamily="34" charset="0"/>
                <a:cs typeface="Calibri" panose="020F0502020204030204" pitchFamily="34" charset="0"/>
              </a:rPr>
              <a:t> For this reason, </a:t>
            </a:r>
            <a:r>
              <a:rPr lang="en-AU" b="1" i="1" u="sng" dirty="0">
                <a:solidFill>
                  <a:schemeClr val="accent6"/>
                </a:solidFill>
                <a:effectLst/>
                <a:latin typeface="Calibri" panose="020F0502020204030204" pitchFamily="34" charset="0"/>
                <a:cs typeface="Calibri" panose="020F0502020204030204" pitchFamily="34" charset="0"/>
              </a:rPr>
              <a:t>spears were the most common weapon </a:t>
            </a:r>
            <a:r>
              <a:rPr lang="en-AU" dirty="0">
                <a:solidFill>
                  <a:schemeClr val="tx1"/>
                </a:solidFill>
                <a:effectLst/>
                <a:latin typeface="Calibri" panose="020F0502020204030204" pitchFamily="34" charset="0"/>
                <a:cs typeface="Calibri" panose="020F0502020204030204" pitchFamily="34" charset="0"/>
              </a:rPr>
              <a:t>on the ancient battlefield.</a:t>
            </a:r>
          </a:p>
          <a:p>
            <a:pPr>
              <a:buFont typeface="Wingdings" pitchFamily="2" charset="2"/>
              <a:buChar char="Ø"/>
            </a:pP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089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E5885-FD93-048B-4C63-CDF2442B060A}"/>
              </a:ext>
            </a:extLst>
          </p:cNvPr>
          <p:cNvSpPr>
            <a:spLocks noGrp="1"/>
          </p:cNvSpPr>
          <p:nvPr>
            <p:ph type="title"/>
          </p:nvPr>
        </p:nvSpPr>
        <p:spPr>
          <a:xfrm>
            <a:off x="1097280" y="286603"/>
            <a:ext cx="10058400" cy="1450757"/>
          </a:xfrm>
        </p:spPr>
        <p:txBody>
          <a:bodyPr>
            <a:normAutofit/>
          </a:bodyPr>
          <a:lstStyle/>
          <a:p>
            <a:r>
              <a:rPr lang="en-US" dirty="0"/>
              <a:t>SUMMARY</a:t>
            </a:r>
            <a:endParaRPr lang="en-US"/>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6BDF8F-052D-E9BE-3526-967B46A10DFC}"/>
              </a:ext>
            </a:extLst>
          </p:cNvPr>
          <p:cNvSpPr>
            <a:spLocks noGrp="1"/>
          </p:cNvSpPr>
          <p:nvPr>
            <p:ph idx="1"/>
          </p:nvPr>
        </p:nvSpPr>
        <p:spPr>
          <a:xfrm>
            <a:off x="1097279" y="1845734"/>
            <a:ext cx="7648120" cy="4023360"/>
          </a:xfrm>
        </p:spPr>
        <p:txBody>
          <a:bodyPr>
            <a:normAutofit/>
          </a:bodyPr>
          <a:lstStyle/>
          <a:p>
            <a:pPr>
              <a:buFont typeface="+mj-lt"/>
              <a:buAutoNum type="arabicPeriod"/>
            </a:pPr>
            <a:r>
              <a:rPr lang="en-AU" sz="2800" b="1" dirty="0">
                <a:latin typeface="Calibri" panose="020F0502020204030204" pitchFamily="34" charset="0"/>
                <a:cs typeface="Calibri" panose="020F0502020204030204" pitchFamily="34" charset="0"/>
              </a:rPr>
              <a:t> </a:t>
            </a:r>
            <a:r>
              <a:rPr lang="en-AU" sz="2800" b="1" i="1" dirty="0">
                <a:effectLst/>
                <a:latin typeface="Calibri" panose="020F0502020204030204" pitchFamily="34" charset="0"/>
                <a:cs typeface="Calibri" panose="020F0502020204030204" pitchFamily="34" charset="0"/>
              </a:rPr>
              <a:t>IDENTIFY </a:t>
            </a:r>
            <a:r>
              <a:rPr lang="en-AU" sz="2800" b="1" dirty="0">
                <a:effectLst/>
                <a:latin typeface="Calibri" panose="020F0502020204030204" pitchFamily="34" charset="0"/>
                <a:cs typeface="Calibri" panose="020F0502020204030204" pitchFamily="34" charset="0"/>
              </a:rPr>
              <a:t>5 different words that best describe the Minoan </a:t>
            </a:r>
            <a:r>
              <a:rPr lang="en-AU" sz="2800" b="1" u="sng" dirty="0">
                <a:effectLst/>
                <a:latin typeface="Calibri" panose="020F0502020204030204" pitchFamily="34" charset="0"/>
                <a:cs typeface="Calibri" panose="020F0502020204030204" pitchFamily="34" charset="0"/>
              </a:rPr>
              <a:t>economy</a:t>
            </a:r>
            <a:r>
              <a:rPr lang="en-AU" sz="2800" b="1" dirty="0">
                <a:effectLst/>
                <a:latin typeface="Calibri" panose="020F0502020204030204" pitchFamily="34" charset="0"/>
                <a:cs typeface="Calibri" panose="020F0502020204030204" pitchFamily="34" charset="0"/>
              </a:rPr>
              <a:t>.</a:t>
            </a:r>
          </a:p>
          <a:p>
            <a:pPr>
              <a:buFont typeface="+mj-lt"/>
              <a:buAutoNum type="arabicPeriod"/>
            </a:pPr>
            <a:r>
              <a:rPr lang="en-AU" sz="2800" b="1" i="1" dirty="0">
                <a:effectLst/>
                <a:latin typeface="Calibri" panose="020F0502020204030204" pitchFamily="34" charset="0"/>
                <a:cs typeface="Calibri" panose="020F0502020204030204" pitchFamily="34" charset="0"/>
              </a:rPr>
              <a:t>IDENTIFY </a:t>
            </a:r>
            <a:r>
              <a:rPr lang="en-AU" sz="2800" b="1" dirty="0">
                <a:effectLst/>
                <a:latin typeface="Calibri" panose="020F0502020204030204" pitchFamily="34" charset="0"/>
                <a:cs typeface="Calibri" panose="020F0502020204030204" pitchFamily="34" charset="0"/>
              </a:rPr>
              <a:t>5 different words that best describe the Minoan </a:t>
            </a:r>
            <a:r>
              <a:rPr lang="en-AU" sz="2800" b="1" u="sng" dirty="0">
                <a:effectLst/>
                <a:latin typeface="Calibri" panose="020F0502020204030204" pitchFamily="34" charset="0"/>
                <a:cs typeface="Calibri" panose="020F0502020204030204" pitchFamily="34" charset="0"/>
              </a:rPr>
              <a:t>military</a:t>
            </a:r>
            <a:r>
              <a:rPr lang="en-AU" sz="2800" b="1" dirty="0">
                <a:effectLst/>
                <a:latin typeface="Calibri" panose="020F0502020204030204" pitchFamily="34" charset="0"/>
                <a:cs typeface="Calibri" panose="020F0502020204030204" pitchFamily="34" charset="0"/>
              </a:rPr>
              <a:t>.</a:t>
            </a:r>
            <a:endParaRPr lang="en-AU" sz="2800" dirty="0">
              <a:effectLst/>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When complete, check with </a:t>
            </a:r>
            <a:r>
              <a:rPr lang="en-US" sz="2800" dirty="0" err="1">
                <a:latin typeface="Calibri" panose="020F0502020204030204" pitchFamily="34" charset="0"/>
                <a:cs typeface="Calibri" panose="020F0502020204030204" pitchFamily="34" charset="0"/>
              </a:rPr>
              <a:t>Ms</a:t>
            </a:r>
            <a:r>
              <a:rPr lang="en-US" sz="2800" dirty="0">
                <a:latin typeface="Calibri" panose="020F0502020204030204" pitchFamily="34" charset="0"/>
                <a:cs typeface="Calibri" panose="020F0502020204030204" pitchFamily="34" charset="0"/>
              </a:rPr>
              <a:t> Barrie.</a:t>
            </a:r>
          </a:p>
          <a:p>
            <a:r>
              <a:rPr lang="en-US" sz="2800" dirty="0">
                <a:latin typeface="Calibri" panose="020F0502020204030204" pitchFamily="34" charset="0"/>
                <a:cs typeface="Calibri" panose="020F0502020204030204" pitchFamily="34" charset="0"/>
              </a:rPr>
              <a:t>EXTENSION ACTIVITY – Create your own shield.</a:t>
            </a:r>
          </a:p>
        </p:txBody>
      </p:sp>
      <p:pic>
        <p:nvPicPr>
          <p:cNvPr id="7" name="Graphic 6" descr="Stopwatch">
            <a:extLst>
              <a:ext uri="{FF2B5EF4-FFF2-40B4-BE49-F238E27FC236}">
                <a16:creationId xmlns:a16="http://schemas.microsoft.com/office/drawing/2014/main" id="{EDD01637-4A16-1076-8982-84F02A8B7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5400" y="2155579"/>
            <a:ext cx="3135109" cy="3135109"/>
          </a:xfrm>
          <a:prstGeom prst="rect">
            <a:avLst/>
          </a:prstGeom>
        </p:spPr>
      </p:pic>
      <p:sp>
        <p:nvSpPr>
          <p:cNvPr id="14" name="Rectangle 1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148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E31C-C6CD-9634-5420-399E3B4554D0}"/>
              </a:ext>
            </a:extLst>
          </p:cNvPr>
          <p:cNvSpPr>
            <a:spLocks noGrp="1"/>
          </p:cNvSpPr>
          <p:nvPr>
            <p:ph type="ctrTitle"/>
          </p:nvPr>
        </p:nvSpPr>
        <p:spPr/>
        <p:txBody>
          <a:bodyPr/>
          <a:lstStyle/>
          <a:p>
            <a:r>
              <a:rPr lang="en-US" dirty="0"/>
              <a:t>Today’s Lesson</a:t>
            </a:r>
          </a:p>
        </p:txBody>
      </p:sp>
      <p:sp>
        <p:nvSpPr>
          <p:cNvPr id="3" name="Subtitle 2">
            <a:extLst>
              <a:ext uri="{FF2B5EF4-FFF2-40B4-BE49-F238E27FC236}">
                <a16:creationId xmlns:a16="http://schemas.microsoft.com/office/drawing/2014/main" id="{2CDCA8E4-8715-796D-A101-A0D04F34B39E}"/>
              </a:ext>
            </a:extLst>
          </p:cNvPr>
          <p:cNvSpPr>
            <a:spLocks noGrp="1"/>
          </p:cNvSpPr>
          <p:nvPr>
            <p:ph type="subTitle" idx="1"/>
          </p:nvPr>
        </p:nvSpPr>
        <p:spPr/>
        <p:txBody>
          <a:bodyPr/>
          <a:lstStyle/>
          <a:p>
            <a:r>
              <a:rPr lang="en-US" dirty="0"/>
              <a:t>Economic and military structures of </a:t>
            </a:r>
            <a:r>
              <a:rPr lang="en-US" dirty="0" err="1"/>
              <a:t>minoan</a:t>
            </a:r>
            <a:r>
              <a:rPr lang="en-US" dirty="0"/>
              <a:t> society </a:t>
            </a:r>
          </a:p>
        </p:txBody>
      </p:sp>
    </p:spTree>
    <p:extLst>
      <p:ext uri="{BB962C8B-B14F-4D97-AF65-F5344CB8AC3E}">
        <p14:creationId xmlns:p14="http://schemas.microsoft.com/office/powerpoint/2010/main" val="342897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8F71-E0DA-0E05-E578-B46389847C89}"/>
              </a:ext>
            </a:extLst>
          </p:cNvPr>
          <p:cNvSpPr>
            <a:spLocks noGrp="1"/>
          </p:cNvSpPr>
          <p:nvPr>
            <p:ph type="title"/>
          </p:nvPr>
        </p:nvSpPr>
        <p:spPr>
          <a:xfrm>
            <a:off x="1097280" y="988906"/>
            <a:ext cx="10058400" cy="748454"/>
          </a:xfrm>
        </p:spPr>
        <p:txBody>
          <a:bodyPr/>
          <a:lstStyle/>
          <a:p>
            <a:r>
              <a:rPr lang="en-US" dirty="0"/>
              <a:t>Economic Structure</a:t>
            </a:r>
          </a:p>
        </p:txBody>
      </p:sp>
      <p:sp>
        <p:nvSpPr>
          <p:cNvPr id="3" name="Content Placeholder 2">
            <a:extLst>
              <a:ext uri="{FF2B5EF4-FFF2-40B4-BE49-F238E27FC236}">
                <a16:creationId xmlns:a16="http://schemas.microsoft.com/office/drawing/2014/main" id="{6220C598-2ADA-2CC2-E3F8-E695C191A04F}"/>
              </a:ext>
            </a:extLst>
          </p:cNvPr>
          <p:cNvSpPr>
            <a:spLocks noGrp="1"/>
          </p:cNvSpPr>
          <p:nvPr>
            <p:ph idx="1"/>
          </p:nvPr>
        </p:nvSpPr>
        <p:spPr>
          <a:xfrm>
            <a:off x="517731" y="1873406"/>
            <a:ext cx="4998720" cy="3274907"/>
          </a:xfrm>
        </p:spPr>
        <p:txBody>
          <a:bodyPr>
            <a:normAutofit/>
          </a:bodyPr>
          <a:lstStyle/>
          <a:p>
            <a:pPr marL="0" indent="0" algn="ctr">
              <a:buNone/>
            </a:pPr>
            <a:endParaRPr lang="en-US" sz="2800" b="1" u="sng" dirty="0">
              <a:latin typeface="Calibri" panose="020F0502020204030204" pitchFamily="34" charset="0"/>
              <a:cs typeface="Calibri" panose="020F0502020204030204" pitchFamily="34" charset="0"/>
            </a:endParaRPr>
          </a:p>
          <a:p>
            <a:pPr marL="0" indent="0" algn="ctr">
              <a:buNone/>
            </a:pPr>
            <a:r>
              <a:rPr lang="en-US" sz="2800" b="1" u="sng" dirty="0">
                <a:latin typeface="Calibri" panose="020F0502020204030204" pitchFamily="34" charset="0"/>
                <a:cs typeface="Calibri" panose="020F0502020204030204" pitchFamily="34" charset="0"/>
              </a:rPr>
              <a:t>DEFINITION:</a:t>
            </a:r>
          </a:p>
          <a:p>
            <a:pPr marL="0" indent="0" algn="ctr">
              <a:buNone/>
            </a:pPr>
            <a:r>
              <a:rPr lang="en-AU" b="0" i="0" dirty="0">
                <a:solidFill>
                  <a:srgbClr val="4D5156"/>
                </a:solidFill>
                <a:effectLst/>
                <a:latin typeface="Calibri" panose="020F0502020204030204" pitchFamily="34" charset="0"/>
                <a:cs typeface="Calibri" panose="020F0502020204030204" pitchFamily="34" charset="0"/>
              </a:rPr>
              <a:t>a system of </a:t>
            </a:r>
            <a:r>
              <a:rPr lang="en-AU" b="1" i="1" u="sng" dirty="0">
                <a:solidFill>
                  <a:srgbClr val="4D5156"/>
                </a:solidFill>
                <a:effectLst/>
                <a:latin typeface="Calibri" panose="020F0502020204030204" pitchFamily="34" charset="0"/>
                <a:cs typeface="Calibri" panose="020F0502020204030204" pitchFamily="34" charset="0"/>
              </a:rPr>
              <a:t>production</a:t>
            </a:r>
            <a:r>
              <a:rPr lang="en-AU" b="0" i="0" dirty="0">
                <a:solidFill>
                  <a:srgbClr val="4D5156"/>
                </a:solidFill>
                <a:effectLst/>
                <a:latin typeface="Calibri" panose="020F0502020204030204" pitchFamily="34" charset="0"/>
                <a:cs typeface="Calibri" panose="020F0502020204030204" pitchFamily="34" charset="0"/>
              </a:rPr>
              <a:t>, </a:t>
            </a:r>
            <a:r>
              <a:rPr lang="en-AU" b="1" i="1" u="sng" dirty="0">
                <a:solidFill>
                  <a:srgbClr val="4D5156"/>
                </a:solidFill>
                <a:effectLst/>
                <a:latin typeface="Calibri" panose="020F0502020204030204" pitchFamily="34" charset="0"/>
                <a:cs typeface="Calibri" panose="020F0502020204030204" pitchFamily="34" charset="0"/>
              </a:rPr>
              <a:t>resource allocation </a:t>
            </a:r>
            <a:r>
              <a:rPr lang="en-AU" b="0" i="0" dirty="0">
                <a:solidFill>
                  <a:srgbClr val="4D5156"/>
                </a:solidFill>
                <a:effectLst/>
                <a:latin typeface="Calibri" panose="020F0502020204030204" pitchFamily="34" charset="0"/>
                <a:cs typeface="Calibri" panose="020F0502020204030204" pitchFamily="34" charset="0"/>
              </a:rPr>
              <a:t>and </a:t>
            </a:r>
            <a:r>
              <a:rPr lang="en-AU" b="1" i="1" u="sng" dirty="0">
                <a:solidFill>
                  <a:srgbClr val="4D5156"/>
                </a:solidFill>
                <a:effectLst/>
                <a:latin typeface="Calibri" panose="020F0502020204030204" pitchFamily="34" charset="0"/>
                <a:cs typeface="Calibri" panose="020F0502020204030204" pitchFamily="34" charset="0"/>
              </a:rPr>
              <a:t>distribution of goods and services </a:t>
            </a:r>
            <a:r>
              <a:rPr lang="en-AU" b="0" i="0" dirty="0">
                <a:solidFill>
                  <a:srgbClr val="4D5156"/>
                </a:solidFill>
                <a:effectLst/>
                <a:latin typeface="Calibri" panose="020F0502020204030204" pitchFamily="34" charset="0"/>
                <a:cs typeface="Calibri" panose="020F0502020204030204" pitchFamily="34" charset="0"/>
              </a:rPr>
              <a:t>within a society or a given geographic area</a:t>
            </a:r>
            <a:endParaRPr lang="en-AU" sz="2000" b="0" i="0" dirty="0">
              <a:solidFill>
                <a:srgbClr val="212529"/>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B13D1F8-1AA2-317E-32F8-F5D9CC3C4F9E}"/>
              </a:ext>
            </a:extLst>
          </p:cNvPr>
          <p:cNvSpPr txBox="1"/>
          <p:nvPr/>
        </p:nvSpPr>
        <p:spPr>
          <a:xfrm>
            <a:off x="9928860" y="168300"/>
            <a:ext cx="2263140" cy="369332"/>
          </a:xfrm>
          <a:prstGeom prst="rect">
            <a:avLst/>
          </a:prstGeom>
          <a:noFill/>
        </p:spPr>
        <p:txBody>
          <a:bodyPr wrap="square" rtlCol="0">
            <a:spAutoFit/>
          </a:bodyPr>
          <a:lstStyle/>
          <a:p>
            <a:pPr algn="ctr"/>
            <a:r>
              <a:rPr lang="en-US" dirty="0">
                <a:solidFill>
                  <a:schemeClr val="accent6"/>
                </a:solidFill>
              </a:rPr>
              <a:t>KEY TERM</a:t>
            </a:r>
          </a:p>
        </p:txBody>
      </p:sp>
      <p:cxnSp>
        <p:nvCxnSpPr>
          <p:cNvPr id="6" name="Straight Connector 5">
            <a:extLst>
              <a:ext uri="{FF2B5EF4-FFF2-40B4-BE49-F238E27FC236}">
                <a16:creationId xmlns:a16="http://schemas.microsoft.com/office/drawing/2014/main" id="{6D0E6E05-3ED6-5886-3A2A-BE0D14C3682B}"/>
              </a:ext>
            </a:extLst>
          </p:cNvPr>
          <p:cNvCxnSpPr/>
          <p:nvPr/>
        </p:nvCxnSpPr>
        <p:spPr>
          <a:xfrm>
            <a:off x="5607401" y="1838224"/>
            <a:ext cx="0" cy="3617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509F82-E372-46E0-5C44-FFB7A20EFE85}"/>
              </a:ext>
            </a:extLst>
          </p:cNvPr>
          <p:cNvCxnSpPr>
            <a:cxnSpLocks/>
          </p:cNvCxnSpPr>
          <p:nvPr/>
        </p:nvCxnSpPr>
        <p:spPr>
          <a:xfrm flipH="1">
            <a:off x="891540" y="5463540"/>
            <a:ext cx="1078992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462D89F-1EFE-E608-3F28-226C39CA3EFC}"/>
              </a:ext>
            </a:extLst>
          </p:cNvPr>
          <p:cNvSpPr txBox="1">
            <a:spLocks/>
          </p:cNvSpPr>
          <p:nvPr/>
        </p:nvSpPr>
        <p:spPr>
          <a:xfrm>
            <a:off x="1097280" y="5571914"/>
            <a:ext cx="9471625" cy="74845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i="1" u="sng" dirty="0">
                <a:solidFill>
                  <a:schemeClr val="accent6"/>
                </a:solidFill>
              </a:rPr>
              <a:t>What economic structures do you already know of?</a:t>
            </a:r>
            <a:endParaRPr lang="en-US" i="1" dirty="0">
              <a:solidFill>
                <a:schemeClr val="accent6"/>
              </a:solidFill>
            </a:endParaRPr>
          </a:p>
        </p:txBody>
      </p:sp>
      <p:pic>
        <p:nvPicPr>
          <p:cNvPr id="1028" name="Picture 4" descr="Understanding the Nature &amp; Scope of Business Economics - Leverage Edu">
            <a:extLst>
              <a:ext uri="{FF2B5EF4-FFF2-40B4-BE49-F238E27FC236}">
                <a16:creationId xmlns:a16="http://schemas.microsoft.com/office/drawing/2014/main" id="{065316E8-F172-3371-E70D-8689A140A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052587"/>
            <a:ext cx="5059661" cy="3164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1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F58098-2374-6B4A-FEDC-ACB7A1A32423}"/>
              </a:ext>
            </a:extLst>
          </p:cNvPr>
          <p:cNvSpPr>
            <a:spLocks noGrp="1"/>
          </p:cNvSpPr>
          <p:nvPr>
            <p:ph type="title"/>
          </p:nvPr>
        </p:nvSpPr>
        <p:spPr>
          <a:xfrm>
            <a:off x="287383" y="0"/>
            <a:ext cx="11903076" cy="4970184"/>
          </a:xfrm>
        </p:spPr>
        <p:txBody>
          <a:bodyPr vert="horz" lIns="91440" tIns="45720" rIns="91440" bIns="45720" rtlCol="0" anchor="b">
            <a:normAutofit fontScale="90000"/>
          </a:bodyPr>
          <a:lstStyle/>
          <a:p>
            <a:pPr algn="ctr"/>
            <a:r>
              <a:rPr lang="en-US" sz="4400" dirty="0">
                <a:solidFill>
                  <a:schemeClr val="bg1"/>
                </a:solidFill>
                <a:effectLst/>
              </a:rPr>
              <a:t>The Minoans became one of the most </a:t>
            </a:r>
            <a:r>
              <a:rPr lang="en-US" sz="4400" b="1" i="1" u="sng" dirty="0">
                <a:solidFill>
                  <a:schemeClr val="bg1"/>
                </a:solidFill>
                <a:effectLst/>
              </a:rPr>
              <a:t>powerful forces </a:t>
            </a:r>
            <a:r>
              <a:rPr lang="en-US" sz="4400" dirty="0">
                <a:solidFill>
                  <a:schemeClr val="bg1"/>
                </a:solidFill>
                <a:effectLst/>
              </a:rPr>
              <a:t>in the </a:t>
            </a:r>
            <a:r>
              <a:rPr lang="en-US" sz="4400" b="1" i="1" u="sng" dirty="0">
                <a:solidFill>
                  <a:schemeClr val="bg1"/>
                </a:solidFill>
                <a:effectLst/>
              </a:rPr>
              <a:t>Aegean</a:t>
            </a:r>
            <a:r>
              <a:rPr lang="en-US" sz="4400" dirty="0">
                <a:solidFill>
                  <a:schemeClr val="bg1"/>
                </a:solidFill>
                <a:effectLst/>
              </a:rPr>
              <a:t>, expanding their cultural ideas across the Mediterranean and creating the </a:t>
            </a:r>
            <a:br>
              <a:rPr lang="en-US" sz="4400" dirty="0">
                <a:solidFill>
                  <a:schemeClr val="bg1"/>
                </a:solidFill>
                <a:effectLst/>
              </a:rPr>
            </a:br>
            <a:r>
              <a:rPr lang="en-US" sz="4400" b="1" i="1" u="sng" dirty="0">
                <a:solidFill>
                  <a:schemeClr val="bg1"/>
                </a:solidFill>
                <a:effectLst/>
              </a:rPr>
              <a:t>first foundations of a unified Western culture</a:t>
            </a:r>
            <a:r>
              <a:rPr lang="en-US" sz="4400" dirty="0">
                <a:solidFill>
                  <a:schemeClr val="bg1"/>
                </a:solidFill>
                <a:effectLst/>
              </a:rPr>
              <a:t>. </a:t>
            </a:r>
            <a:br>
              <a:rPr lang="en-US" sz="4400" dirty="0">
                <a:solidFill>
                  <a:schemeClr val="bg1"/>
                </a:solidFill>
                <a:effectLst/>
              </a:rPr>
            </a:br>
            <a:br>
              <a:rPr lang="en-US" sz="4400" dirty="0">
                <a:solidFill>
                  <a:schemeClr val="bg1"/>
                </a:solidFill>
                <a:effectLst/>
              </a:rPr>
            </a:br>
            <a:r>
              <a:rPr lang="en-US" sz="4400" dirty="0">
                <a:solidFill>
                  <a:schemeClr val="bg1"/>
                </a:solidFill>
                <a:effectLst/>
              </a:rPr>
              <a:t>However, their power wasn't simply </a:t>
            </a:r>
            <a:r>
              <a:rPr lang="en-US" sz="4400" b="1" i="1" u="sng" dirty="0">
                <a:solidFill>
                  <a:schemeClr val="bg1"/>
                </a:solidFill>
                <a:effectLst/>
              </a:rPr>
              <a:t>militaristic</a:t>
            </a:r>
            <a:r>
              <a:rPr lang="en-US" sz="4400" dirty="0">
                <a:solidFill>
                  <a:schemeClr val="bg1"/>
                </a:solidFill>
                <a:effectLst/>
              </a:rPr>
              <a:t>; it was </a:t>
            </a:r>
            <a:r>
              <a:rPr lang="en-US" sz="4400" b="1" i="1" u="sng" dirty="0">
                <a:solidFill>
                  <a:schemeClr val="bg1"/>
                </a:solidFill>
                <a:effectLst/>
              </a:rPr>
              <a:t>economic</a:t>
            </a:r>
            <a:r>
              <a:rPr lang="en-US" sz="4400" dirty="0">
                <a:solidFill>
                  <a:schemeClr val="bg1"/>
                </a:solidFill>
                <a:effectLst/>
              </a:rPr>
              <a:t>. Through </a:t>
            </a:r>
            <a:r>
              <a:rPr lang="en-US" sz="4400" b="1" i="1" u="sng" dirty="0">
                <a:solidFill>
                  <a:schemeClr val="bg1"/>
                </a:solidFill>
                <a:effectLst/>
              </a:rPr>
              <a:t>trade and exchange</a:t>
            </a:r>
            <a:r>
              <a:rPr lang="en-US" sz="4400" dirty="0">
                <a:solidFill>
                  <a:schemeClr val="bg1"/>
                </a:solidFill>
                <a:effectLst/>
              </a:rPr>
              <a:t>, the Minoans managed to secure lots of power and left quite a legacy.</a:t>
            </a:r>
            <a:endParaRPr lang="en-US" sz="4400" dirty="0">
              <a:solidFill>
                <a:schemeClr val="bg1"/>
              </a:solidFill>
            </a:endParaRPr>
          </a:p>
        </p:txBody>
      </p:sp>
      <p:pic>
        <p:nvPicPr>
          <p:cNvPr id="4" name="Picture 3" descr="Icon&#10;&#10;Description automatically generated">
            <a:extLst>
              <a:ext uri="{FF2B5EF4-FFF2-40B4-BE49-F238E27FC236}">
                <a16:creationId xmlns:a16="http://schemas.microsoft.com/office/drawing/2014/main" id="{58004BFF-73E2-7B26-6842-2DC9E28C1B85}"/>
              </a:ext>
            </a:extLst>
          </p:cNvPr>
          <p:cNvPicPr>
            <a:picLocks noChangeAspect="1"/>
          </p:cNvPicPr>
          <p:nvPr/>
        </p:nvPicPr>
        <p:blipFill>
          <a:blip r:embed="rId2"/>
          <a:stretch>
            <a:fillRect/>
          </a:stretch>
        </p:blipFill>
        <p:spPr>
          <a:xfrm>
            <a:off x="10751457" y="5359400"/>
            <a:ext cx="1270000" cy="1270000"/>
          </a:xfrm>
          <a:prstGeom prst="rect">
            <a:avLst/>
          </a:prstGeom>
        </p:spPr>
      </p:pic>
    </p:spTree>
    <p:extLst>
      <p:ext uri="{BB962C8B-B14F-4D97-AF65-F5344CB8AC3E}">
        <p14:creationId xmlns:p14="http://schemas.microsoft.com/office/powerpoint/2010/main" val="41645070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8CE3-E974-B115-D4AB-1220C20224D1}"/>
              </a:ext>
            </a:extLst>
          </p:cNvPr>
          <p:cNvSpPr>
            <a:spLocks noGrp="1"/>
          </p:cNvSpPr>
          <p:nvPr>
            <p:ph type="title"/>
          </p:nvPr>
        </p:nvSpPr>
        <p:spPr/>
        <p:txBody>
          <a:bodyPr/>
          <a:lstStyle/>
          <a:p>
            <a:r>
              <a:rPr lang="en-US" dirty="0"/>
              <a:t>Crete</a:t>
            </a:r>
          </a:p>
        </p:txBody>
      </p:sp>
      <p:sp>
        <p:nvSpPr>
          <p:cNvPr id="3" name="Content Placeholder 2">
            <a:extLst>
              <a:ext uri="{FF2B5EF4-FFF2-40B4-BE49-F238E27FC236}">
                <a16:creationId xmlns:a16="http://schemas.microsoft.com/office/drawing/2014/main" id="{E818F674-E549-F281-0240-685C13965FA5}"/>
              </a:ext>
            </a:extLst>
          </p:cNvPr>
          <p:cNvSpPr>
            <a:spLocks noGrp="1"/>
          </p:cNvSpPr>
          <p:nvPr>
            <p:ph idx="1"/>
          </p:nvPr>
        </p:nvSpPr>
        <p:spPr/>
        <p:txBody>
          <a:bodyPr>
            <a:normAutofit fontScale="92500" lnSpcReduction="20000"/>
          </a:bodyPr>
          <a:lstStyle/>
          <a:p>
            <a:pPr>
              <a:buFont typeface="Wingdings" pitchFamily="2" charset="2"/>
              <a:buChar char="Ø"/>
            </a:pPr>
            <a:r>
              <a:rPr lang="en-AU" sz="3200" dirty="0">
                <a:solidFill>
                  <a:schemeClr val="tx1"/>
                </a:solidFill>
                <a:effectLst/>
                <a:latin typeface="Calibri" panose="020F0502020204030204" pitchFamily="34" charset="0"/>
                <a:cs typeface="Calibri" panose="020F0502020204030204" pitchFamily="34" charset="0"/>
              </a:rPr>
              <a:t>The largest of the Greek islands</a:t>
            </a:r>
          </a:p>
          <a:p>
            <a:pPr>
              <a:buFont typeface="Wingdings" pitchFamily="2" charset="2"/>
              <a:buChar char="Ø"/>
            </a:pPr>
            <a:r>
              <a:rPr lang="en-AU" sz="3200" dirty="0">
                <a:solidFill>
                  <a:schemeClr val="tx1"/>
                </a:solidFill>
                <a:latin typeface="Calibri" panose="020F0502020204030204" pitchFamily="34" charset="0"/>
                <a:cs typeface="Calibri" panose="020F0502020204030204" pitchFamily="34" charset="0"/>
              </a:rPr>
              <a:t> F</a:t>
            </a:r>
            <a:r>
              <a:rPr lang="en-AU" sz="3200" dirty="0">
                <a:solidFill>
                  <a:schemeClr val="tx1"/>
                </a:solidFill>
                <a:effectLst/>
                <a:latin typeface="Calibri" panose="020F0502020204030204" pitchFamily="34" charset="0"/>
                <a:cs typeface="Calibri" panose="020F0502020204030204" pitchFamily="34" charset="0"/>
              </a:rPr>
              <a:t>ertile soils</a:t>
            </a:r>
          </a:p>
          <a:p>
            <a:pPr>
              <a:buFont typeface="Wingdings" pitchFamily="2" charset="2"/>
              <a:buChar char="Ø"/>
            </a:pPr>
            <a:r>
              <a:rPr lang="en-AU" sz="3200" dirty="0">
                <a:solidFill>
                  <a:schemeClr val="tx1"/>
                </a:solidFill>
                <a:latin typeface="Calibri" panose="020F0502020204030204" pitchFamily="34" charset="0"/>
                <a:cs typeface="Calibri" panose="020F0502020204030204" pitchFamily="34" charset="0"/>
              </a:rPr>
              <a:t> M</a:t>
            </a:r>
            <a:r>
              <a:rPr lang="en-AU" sz="3200" dirty="0">
                <a:solidFill>
                  <a:schemeClr val="tx1"/>
                </a:solidFill>
                <a:effectLst/>
                <a:latin typeface="Calibri" panose="020F0502020204030204" pitchFamily="34" charset="0"/>
                <a:cs typeface="Calibri" panose="020F0502020204030204" pitchFamily="34" charset="0"/>
              </a:rPr>
              <a:t>oderate temperatures &amp; reliable rainfall.</a:t>
            </a:r>
          </a:p>
          <a:p>
            <a:pPr>
              <a:buFont typeface="Wingdings" pitchFamily="2" charset="2"/>
              <a:buChar char="Ø"/>
            </a:pPr>
            <a:r>
              <a:rPr lang="en-AU" sz="3200" dirty="0">
                <a:solidFill>
                  <a:schemeClr val="tx1"/>
                </a:solidFill>
                <a:effectLst/>
                <a:latin typeface="Calibri" panose="020F0502020204030204" pitchFamily="34" charset="0"/>
                <a:cs typeface="Calibri" panose="020F0502020204030204" pitchFamily="34" charset="0"/>
              </a:rPr>
              <a:t>A great place for agriculture.</a:t>
            </a:r>
            <a:br>
              <a:rPr lang="en-AU" sz="3200" dirty="0">
                <a:solidFill>
                  <a:schemeClr val="tx1"/>
                </a:solidFill>
                <a:effectLst/>
                <a:latin typeface="Calibri" panose="020F0502020204030204" pitchFamily="34" charset="0"/>
                <a:cs typeface="Calibri" panose="020F0502020204030204" pitchFamily="34" charset="0"/>
              </a:rPr>
            </a:br>
            <a:r>
              <a:rPr lang="en-AU" sz="3200" dirty="0">
                <a:solidFill>
                  <a:schemeClr val="tx1"/>
                </a:solidFill>
                <a:effectLst/>
                <a:latin typeface="Calibri" panose="020F0502020204030204" pitchFamily="34" charset="0"/>
                <a:cs typeface="Calibri" panose="020F0502020204030204" pitchFamily="34" charset="0"/>
              </a:rPr>
              <a:t> </a:t>
            </a:r>
          </a:p>
          <a:p>
            <a:pPr marL="0" indent="0" algn="ctr">
              <a:buNone/>
            </a:pPr>
            <a:r>
              <a:rPr lang="en-AU" sz="3200" b="1" u="sng" dirty="0">
                <a:solidFill>
                  <a:schemeClr val="tx1"/>
                </a:solidFill>
                <a:effectLst/>
                <a:latin typeface="Calibri" panose="020F0502020204030204" pitchFamily="34" charset="0"/>
                <a:cs typeface="Calibri" panose="020F0502020204030204" pitchFamily="34" charset="0"/>
              </a:rPr>
              <a:t>Not only did the ability to grow lots of food result in the conditions necessary for the Minoans to develop the first advanced civilization of Europe, but it also gave them the tools they needed to build a strong international economy.</a:t>
            </a:r>
          </a:p>
          <a:p>
            <a:pPr>
              <a:buFont typeface="Wingdings" pitchFamily="2" charset="2"/>
              <a:buChar char="Ø"/>
            </a:pPr>
            <a:endParaRPr lang="en-US" sz="3200" dirty="0">
              <a:solidFill>
                <a:schemeClr val="tx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43F2761-1F3D-4818-73A4-73A3A1166149}"/>
              </a:ext>
            </a:extLst>
          </p:cNvPr>
          <p:cNvSpPr txBox="1"/>
          <p:nvPr/>
        </p:nvSpPr>
        <p:spPr>
          <a:xfrm>
            <a:off x="9121698" y="401444"/>
            <a:ext cx="2776653" cy="369332"/>
          </a:xfrm>
          <a:prstGeom prst="rect">
            <a:avLst/>
          </a:prstGeom>
          <a:noFill/>
        </p:spPr>
        <p:txBody>
          <a:bodyPr wrap="square" rtlCol="0">
            <a:spAutoFit/>
          </a:bodyPr>
          <a:lstStyle/>
          <a:p>
            <a:pPr algn="r"/>
            <a:r>
              <a:rPr lang="en-US" b="1" i="1" dirty="0">
                <a:solidFill>
                  <a:schemeClr val="accent5"/>
                </a:solidFill>
              </a:rPr>
              <a:t>Write the dot-points</a:t>
            </a:r>
          </a:p>
        </p:txBody>
      </p:sp>
    </p:spTree>
    <p:extLst>
      <p:ext uri="{BB962C8B-B14F-4D97-AF65-F5344CB8AC3E}">
        <p14:creationId xmlns:p14="http://schemas.microsoft.com/office/powerpoint/2010/main" val="3194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8CE3-E974-B115-D4AB-1220C20224D1}"/>
              </a:ext>
            </a:extLst>
          </p:cNvPr>
          <p:cNvSpPr>
            <a:spLocks noGrp="1"/>
          </p:cNvSpPr>
          <p:nvPr>
            <p:ph type="title"/>
          </p:nvPr>
        </p:nvSpPr>
        <p:spPr/>
        <p:txBody>
          <a:bodyPr/>
          <a:lstStyle/>
          <a:p>
            <a:r>
              <a:rPr lang="en-US" dirty="0"/>
              <a:t>Crete</a:t>
            </a:r>
          </a:p>
        </p:txBody>
      </p:sp>
      <p:sp>
        <p:nvSpPr>
          <p:cNvPr id="3" name="Content Placeholder 2">
            <a:extLst>
              <a:ext uri="{FF2B5EF4-FFF2-40B4-BE49-F238E27FC236}">
                <a16:creationId xmlns:a16="http://schemas.microsoft.com/office/drawing/2014/main" id="{E818F674-E549-F281-0240-685C13965FA5}"/>
              </a:ext>
            </a:extLst>
          </p:cNvPr>
          <p:cNvSpPr>
            <a:spLocks noGrp="1"/>
          </p:cNvSpPr>
          <p:nvPr>
            <p:ph idx="1"/>
          </p:nvPr>
        </p:nvSpPr>
        <p:spPr/>
        <p:txBody>
          <a:bodyPr>
            <a:normAutofit fontScale="92500" lnSpcReduction="20000"/>
          </a:bodyPr>
          <a:lstStyle/>
          <a:p>
            <a:pPr>
              <a:buFont typeface="Wingdings" pitchFamily="2" charset="2"/>
              <a:buChar char="Ø"/>
            </a:pPr>
            <a:r>
              <a:rPr lang="en-AU" sz="2800" b="1" i="1" u="sng" dirty="0">
                <a:solidFill>
                  <a:schemeClr val="tx1"/>
                </a:solidFill>
                <a:latin typeface="Calibri" panose="020F0502020204030204" pitchFamily="34" charset="0"/>
                <a:cs typeface="Calibri" panose="020F0502020204030204" pitchFamily="34" charset="0"/>
              </a:rPr>
              <a:t>M</a:t>
            </a:r>
            <a:r>
              <a:rPr lang="en-AU" sz="2800" b="1" i="1" u="sng" dirty="0">
                <a:solidFill>
                  <a:schemeClr val="tx1"/>
                </a:solidFill>
                <a:effectLst/>
                <a:latin typeface="Calibri" panose="020F0502020204030204" pitchFamily="34" charset="0"/>
                <a:cs typeface="Calibri" panose="020F0502020204030204" pitchFamily="34" charset="0"/>
              </a:rPr>
              <a:t>aritime</a:t>
            </a:r>
            <a:r>
              <a:rPr lang="en-AU" sz="2800" dirty="0">
                <a:solidFill>
                  <a:schemeClr val="tx1"/>
                </a:solidFill>
                <a:effectLst/>
                <a:latin typeface="Calibri" panose="020F0502020204030204" pitchFamily="34" charset="0"/>
                <a:cs typeface="Calibri" panose="020F0502020204030204" pitchFamily="34" charset="0"/>
              </a:rPr>
              <a:t> trade of agricultural products (wine, olives, and figs) </a:t>
            </a:r>
          </a:p>
          <a:p>
            <a:pPr>
              <a:buFont typeface="Wingdings" pitchFamily="2" charset="2"/>
              <a:buChar char="Ø"/>
            </a:pPr>
            <a:r>
              <a:rPr lang="en-AU" sz="2800" dirty="0">
                <a:solidFill>
                  <a:schemeClr val="tx1"/>
                </a:solidFill>
                <a:latin typeface="Calibri" panose="020F0502020204030204" pitchFamily="34" charset="0"/>
                <a:cs typeface="Calibri" panose="020F0502020204030204" pitchFamily="34" charset="0"/>
              </a:rPr>
              <a:t>E</a:t>
            </a:r>
            <a:r>
              <a:rPr lang="en-AU" sz="2800" dirty="0">
                <a:solidFill>
                  <a:schemeClr val="tx1"/>
                </a:solidFill>
                <a:effectLst/>
                <a:latin typeface="Calibri" panose="020F0502020204030204" pitchFamily="34" charset="0"/>
                <a:cs typeface="Calibri" panose="020F0502020204030204" pitchFamily="34" charset="0"/>
              </a:rPr>
              <a:t>xchange for minerals and other resources (copper and ivory</a:t>
            </a:r>
          </a:p>
          <a:p>
            <a:pPr>
              <a:buFont typeface="Wingdings" pitchFamily="2" charset="2"/>
              <a:buChar char="Ø"/>
            </a:pPr>
            <a:r>
              <a:rPr lang="en-AU" sz="2800" dirty="0">
                <a:solidFill>
                  <a:schemeClr val="tx1"/>
                </a:solidFill>
                <a:latin typeface="Calibri" panose="020F0502020204030204" pitchFamily="34" charset="0"/>
                <a:cs typeface="Calibri" panose="020F0502020204030204" pitchFamily="34" charset="0"/>
              </a:rPr>
              <a:t> B</a:t>
            </a:r>
            <a:r>
              <a:rPr lang="en-AU" sz="2800" dirty="0">
                <a:solidFill>
                  <a:schemeClr val="tx1"/>
                </a:solidFill>
                <a:effectLst/>
                <a:latin typeface="Calibri" panose="020F0502020204030204" pitchFamily="34" charset="0"/>
                <a:cs typeface="Calibri" panose="020F0502020204030204" pitchFamily="34" charset="0"/>
              </a:rPr>
              <a:t>uilt:</a:t>
            </a:r>
          </a:p>
          <a:p>
            <a:pPr lvl="1">
              <a:buFont typeface="Wingdings" pitchFamily="2" charset="2"/>
              <a:buChar char="v"/>
            </a:pPr>
            <a:r>
              <a:rPr lang="en-AU" sz="2600" dirty="0">
                <a:solidFill>
                  <a:schemeClr val="tx1"/>
                </a:solidFill>
                <a:effectLst/>
                <a:latin typeface="Calibri" panose="020F0502020204030204" pitchFamily="34" charset="0"/>
                <a:cs typeface="Calibri" panose="020F0502020204030204" pitchFamily="34" charset="0"/>
              </a:rPr>
              <a:t>quality roads that connected farms/exchange centres to ports</a:t>
            </a:r>
          </a:p>
          <a:p>
            <a:pPr lvl="1">
              <a:buFont typeface="Wingdings" pitchFamily="2" charset="2"/>
              <a:buChar char="v"/>
            </a:pPr>
            <a:r>
              <a:rPr lang="en-AU" sz="2600" dirty="0">
                <a:solidFill>
                  <a:schemeClr val="tx1"/>
                </a:solidFill>
                <a:effectLst/>
                <a:latin typeface="Calibri" panose="020F0502020204030204" pitchFamily="34" charset="0"/>
                <a:cs typeface="Calibri" panose="020F0502020204030204" pitchFamily="34" charset="0"/>
              </a:rPr>
              <a:t>maintained a massive and impressive fleet of ships. </a:t>
            </a:r>
          </a:p>
          <a:p>
            <a:pPr marL="201168" lvl="1" indent="0">
              <a:buNone/>
            </a:pPr>
            <a:endParaRPr lang="en-AU" sz="2600" dirty="0">
              <a:solidFill>
                <a:schemeClr val="tx1"/>
              </a:solidFill>
              <a:effectLst/>
              <a:latin typeface="Calibri" panose="020F0502020204030204" pitchFamily="34" charset="0"/>
              <a:cs typeface="Calibri" panose="020F0502020204030204" pitchFamily="34" charset="0"/>
            </a:endParaRPr>
          </a:p>
          <a:p>
            <a:pPr marL="201168" lvl="1" indent="0" algn="ctr">
              <a:buNone/>
            </a:pPr>
            <a:r>
              <a:rPr lang="en-AU" sz="2600" b="1" u="sng" dirty="0">
                <a:solidFill>
                  <a:schemeClr val="tx1"/>
                </a:solidFill>
                <a:effectLst/>
                <a:latin typeface="Calibri" panose="020F0502020204030204" pitchFamily="34" charset="0"/>
                <a:cs typeface="Calibri" panose="020F0502020204030204" pitchFamily="34" charset="0"/>
              </a:rPr>
              <a:t>Evidence of Minoan products and cultural influences have been found in mainland Greece, Asia Minor, the entire Mediterranean coast of the Middle East, and even as far as Egypt. Products and artistic ideas from each of these cultures have also been found in Minoan Crete, so we can tell that there was a high degree of exchange between these groups.</a:t>
            </a:r>
          </a:p>
        </p:txBody>
      </p:sp>
      <p:sp>
        <p:nvSpPr>
          <p:cNvPr id="4" name="TextBox 3">
            <a:extLst>
              <a:ext uri="{FF2B5EF4-FFF2-40B4-BE49-F238E27FC236}">
                <a16:creationId xmlns:a16="http://schemas.microsoft.com/office/drawing/2014/main" id="{E72E1B4B-D64F-7669-79C1-9154E3FD3967}"/>
              </a:ext>
            </a:extLst>
          </p:cNvPr>
          <p:cNvSpPr txBox="1"/>
          <p:nvPr/>
        </p:nvSpPr>
        <p:spPr>
          <a:xfrm>
            <a:off x="9121698" y="401444"/>
            <a:ext cx="2776653" cy="369332"/>
          </a:xfrm>
          <a:prstGeom prst="rect">
            <a:avLst/>
          </a:prstGeom>
          <a:noFill/>
        </p:spPr>
        <p:txBody>
          <a:bodyPr wrap="square" rtlCol="0">
            <a:spAutoFit/>
          </a:bodyPr>
          <a:lstStyle/>
          <a:p>
            <a:pPr algn="r"/>
            <a:r>
              <a:rPr lang="en-US" b="1" i="1" dirty="0">
                <a:solidFill>
                  <a:schemeClr val="accent5"/>
                </a:solidFill>
              </a:rPr>
              <a:t>Write the dot-points</a:t>
            </a:r>
          </a:p>
        </p:txBody>
      </p:sp>
    </p:spTree>
    <p:extLst>
      <p:ext uri="{BB962C8B-B14F-4D97-AF65-F5344CB8AC3E}">
        <p14:creationId xmlns:p14="http://schemas.microsoft.com/office/powerpoint/2010/main" val="1975564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8CE3-E974-B115-D4AB-1220C20224D1}"/>
              </a:ext>
            </a:extLst>
          </p:cNvPr>
          <p:cNvSpPr>
            <a:spLocks noGrp="1"/>
          </p:cNvSpPr>
          <p:nvPr>
            <p:ph type="title"/>
          </p:nvPr>
        </p:nvSpPr>
        <p:spPr/>
        <p:txBody>
          <a:bodyPr/>
          <a:lstStyle/>
          <a:p>
            <a:r>
              <a:rPr lang="en-US" dirty="0"/>
              <a:t>2 key ideas</a:t>
            </a:r>
          </a:p>
        </p:txBody>
      </p:sp>
      <p:sp>
        <p:nvSpPr>
          <p:cNvPr id="3" name="Content Placeholder 2">
            <a:extLst>
              <a:ext uri="{FF2B5EF4-FFF2-40B4-BE49-F238E27FC236}">
                <a16:creationId xmlns:a16="http://schemas.microsoft.com/office/drawing/2014/main" id="{E818F674-E549-F281-0240-685C13965FA5}"/>
              </a:ext>
            </a:extLst>
          </p:cNvPr>
          <p:cNvSpPr>
            <a:spLocks noGrp="1"/>
          </p:cNvSpPr>
          <p:nvPr>
            <p:ph idx="1"/>
          </p:nvPr>
        </p:nvSpPr>
        <p:spPr/>
        <p:txBody>
          <a:bodyPr>
            <a:normAutofit fontScale="92500" lnSpcReduction="10000"/>
          </a:bodyPr>
          <a:lstStyle/>
          <a:p>
            <a:pPr marL="514350" indent="-514350">
              <a:buFont typeface="+mj-lt"/>
              <a:buAutoNum type="arabicPeriod"/>
            </a:pPr>
            <a:r>
              <a:rPr lang="en-AU" sz="2800" b="1" u="sng" dirty="0">
                <a:solidFill>
                  <a:schemeClr val="tx1"/>
                </a:solidFill>
                <a:latin typeface="Calibri" panose="020F0502020204030204" pitchFamily="34" charset="0"/>
                <a:cs typeface="Calibri" panose="020F0502020204030204" pitchFamily="34" charset="0"/>
              </a:rPr>
              <a:t>M</a:t>
            </a:r>
            <a:r>
              <a:rPr lang="en-AU" sz="2800" b="1" u="sng" dirty="0">
                <a:solidFill>
                  <a:schemeClr val="tx1"/>
                </a:solidFill>
                <a:effectLst/>
                <a:latin typeface="Calibri" panose="020F0502020204030204" pitchFamily="34" charset="0"/>
                <a:cs typeface="Calibri" panose="020F0502020204030204" pitchFamily="34" charset="0"/>
              </a:rPr>
              <a:t>aritime empire</a:t>
            </a:r>
            <a:r>
              <a:rPr lang="en-AU" sz="2800" dirty="0">
                <a:solidFill>
                  <a:schemeClr val="tx1"/>
                </a:solidFill>
                <a:effectLst/>
                <a:latin typeface="Calibri" panose="020F0502020204030204" pitchFamily="34" charset="0"/>
                <a:cs typeface="Calibri" panose="020F0502020204030204" pitchFamily="34" charset="0"/>
              </a:rPr>
              <a:t>. </a:t>
            </a:r>
          </a:p>
          <a:p>
            <a:pPr marL="0" indent="0">
              <a:buNone/>
            </a:pPr>
            <a:r>
              <a:rPr lang="en-AU" sz="2800" dirty="0">
                <a:solidFill>
                  <a:schemeClr val="tx1"/>
                </a:solidFill>
                <a:effectLst/>
                <a:latin typeface="Calibri" panose="020F0502020204030204" pitchFamily="34" charset="0"/>
                <a:cs typeface="Calibri" panose="020F0502020204030204" pitchFamily="34" charset="0"/>
              </a:rPr>
              <a:t>According to later mainland Greek sources, the Minoan kings developed an extensive maritime empire that stretched across the </a:t>
            </a:r>
            <a:r>
              <a:rPr lang="en-AU" sz="2800" b="1" u="sng" dirty="0">
                <a:solidFill>
                  <a:schemeClr val="tx1"/>
                </a:solidFill>
                <a:effectLst/>
                <a:latin typeface="Calibri" panose="020F0502020204030204" pitchFamily="34" charset="0"/>
                <a:cs typeface="Calibri" panose="020F0502020204030204" pitchFamily="34" charset="0"/>
              </a:rPr>
              <a:t>Aegean and eastern Mediterranean Sea</a:t>
            </a:r>
            <a:r>
              <a:rPr lang="en-AU" sz="2800" dirty="0">
                <a:solidFill>
                  <a:schemeClr val="tx1"/>
                </a:solidFill>
                <a:effectLst/>
                <a:latin typeface="Calibri" panose="020F0502020204030204" pitchFamily="34" charset="0"/>
                <a:cs typeface="Calibri" panose="020F0502020204030204" pitchFamily="34" charset="0"/>
              </a:rPr>
              <a:t>. This would have given the Minoans something of a </a:t>
            </a:r>
            <a:r>
              <a:rPr lang="en-AU" sz="2800" b="1" u="sng" dirty="0">
                <a:solidFill>
                  <a:schemeClr val="tx1"/>
                </a:solidFill>
                <a:effectLst/>
                <a:latin typeface="Calibri" panose="020F0502020204030204" pitchFamily="34" charset="0"/>
                <a:cs typeface="Calibri" panose="020F0502020204030204" pitchFamily="34" charset="0"/>
              </a:rPr>
              <a:t>trade monopoly </a:t>
            </a:r>
            <a:r>
              <a:rPr lang="en-AU" sz="2800" dirty="0">
                <a:solidFill>
                  <a:schemeClr val="tx1"/>
                </a:solidFill>
                <a:effectLst/>
                <a:latin typeface="Calibri" panose="020F0502020204030204" pitchFamily="34" charset="0"/>
                <a:cs typeface="Calibri" panose="020F0502020204030204" pitchFamily="34" charset="0"/>
              </a:rPr>
              <a:t>in this region, controlling ports and the exchange rates of various products. Allegedly, their </a:t>
            </a:r>
            <a:r>
              <a:rPr lang="en-AU" sz="2800" b="1" u="sng" dirty="0">
                <a:solidFill>
                  <a:schemeClr val="tx1"/>
                </a:solidFill>
                <a:effectLst/>
                <a:latin typeface="Calibri" panose="020F0502020204030204" pitchFamily="34" charset="0"/>
                <a:cs typeface="Calibri" panose="020F0502020204030204" pitchFamily="34" charset="0"/>
              </a:rPr>
              <a:t>navy was feared </a:t>
            </a:r>
            <a:r>
              <a:rPr lang="en-AU" sz="2800" dirty="0">
                <a:solidFill>
                  <a:schemeClr val="tx1"/>
                </a:solidFill>
                <a:effectLst/>
                <a:latin typeface="Calibri" panose="020F0502020204030204" pitchFamily="34" charset="0"/>
                <a:cs typeface="Calibri" panose="020F0502020204030204" pitchFamily="34" charset="0"/>
              </a:rPr>
              <a:t>by all, and their merchants were found in every port of the region.</a:t>
            </a:r>
          </a:p>
          <a:p>
            <a:pPr marL="0" indent="0">
              <a:buNone/>
            </a:pPr>
            <a:r>
              <a:rPr lang="en-AU" sz="2800" dirty="0">
                <a:solidFill>
                  <a:schemeClr val="tx1"/>
                </a:solidFill>
                <a:effectLst/>
                <a:latin typeface="Calibri" panose="020F0502020204030204" pitchFamily="34" charset="0"/>
                <a:cs typeface="Calibri" panose="020F0502020204030204" pitchFamily="34" charset="0"/>
              </a:rPr>
              <a:t>The Minoans also intentionally </a:t>
            </a:r>
            <a:r>
              <a:rPr lang="en-AU" sz="2800" b="1" u="sng" dirty="0">
                <a:solidFill>
                  <a:schemeClr val="tx1"/>
                </a:solidFill>
                <a:effectLst/>
                <a:latin typeface="Calibri" panose="020F0502020204030204" pitchFamily="34" charset="0"/>
                <a:cs typeface="Calibri" panose="020F0502020204030204" pitchFamily="34" charset="0"/>
              </a:rPr>
              <a:t>transported their arts and cultural ideas </a:t>
            </a:r>
            <a:r>
              <a:rPr lang="en-AU" sz="2800" dirty="0">
                <a:solidFill>
                  <a:schemeClr val="tx1"/>
                </a:solidFill>
                <a:effectLst/>
                <a:latin typeface="Calibri" panose="020F0502020204030204" pitchFamily="34" charset="0"/>
                <a:cs typeface="Calibri" panose="020F0502020204030204" pitchFamily="34" charset="0"/>
              </a:rPr>
              <a:t>into regions where they held ports, helping to make other cultures friendlier to them.</a:t>
            </a:r>
          </a:p>
          <a:p>
            <a:pPr marL="514350" indent="-514350">
              <a:buFont typeface="+mj-lt"/>
              <a:buAutoNum type="arabicPeriod"/>
            </a:pPr>
            <a:endParaRPr lang="en-AU" sz="2800" dirty="0">
              <a:solidFill>
                <a:schemeClr val="tx1"/>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D912189-F7A7-33B6-94F2-34D161D08D13}"/>
              </a:ext>
            </a:extLst>
          </p:cNvPr>
          <p:cNvSpPr txBox="1"/>
          <p:nvPr/>
        </p:nvSpPr>
        <p:spPr>
          <a:xfrm>
            <a:off x="9121698" y="401444"/>
            <a:ext cx="2776653" cy="369332"/>
          </a:xfrm>
          <a:prstGeom prst="rect">
            <a:avLst/>
          </a:prstGeom>
          <a:noFill/>
        </p:spPr>
        <p:txBody>
          <a:bodyPr wrap="square" rtlCol="0">
            <a:spAutoFit/>
          </a:bodyPr>
          <a:lstStyle/>
          <a:p>
            <a:pPr algn="r"/>
            <a:r>
              <a:rPr lang="en-US" b="1" i="1" dirty="0">
                <a:solidFill>
                  <a:schemeClr val="accent5"/>
                </a:solidFill>
              </a:rPr>
              <a:t>Write the </a:t>
            </a:r>
            <a:r>
              <a:rPr lang="en-US" b="1" i="1" u="sng" dirty="0">
                <a:solidFill>
                  <a:schemeClr val="accent5"/>
                </a:solidFill>
              </a:rPr>
              <a:t>underlined</a:t>
            </a:r>
            <a:r>
              <a:rPr lang="en-US" b="1" i="1" dirty="0">
                <a:solidFill>
                  <a:schemeClr val="accent5"/>
                </a:solidFill>
              </a:rPr>
              <a:t> terms</a:t>
            </a:r>
          </a:p>
        </p:txBody>
      </p:sp>
    </p:spTree>
    <p:extLst>
      <p:ext uri="{BB962C8B-B14F-4D97-AF65-F5344CB8AC3E}">
        <p14:creationId xmlns:p14="http://schemas.microsoft.com/office/powerpoint/2010/main" val="413354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8CE3-E974-B115-D4AB-1220C20224D1}"/>
              </a:ext>
            </a:extLst>
          </p:cNvPr>
          <p:cNvSpPr>
            <a:spLocks noGrp="1"/>
          </p:cNvSpPr>
          <p:nvPr>
            <p:ph type="title"/>
          </p:nvPr>
        </p:nvSpPr>
        <p:spPr/>
        <p:txBody>
          <a:bodyPr/>
          <a:lstStyle/>
          <a:p>
            <a:r>
              <a:rPr lang="en-US" dirty="0"/>
              <a:t>2 key ideas</a:t>
            </a:r>
          </a:p>
        </p:txBody>
      </p:sp>
      <p:sp>
        <p:nvSpPr>
          <p:cNvPr id="3" name="Content Placeholder 2">
            <a:extLst>
              <a:ext uri="{FF2B5EF4-FFF2-40B4-BE49-F238E27FC236}">
                <a16:creationId xmlns:a16="http://schemas.microsoft.com/office/drawing/2014/main" id="{E818F674-E549-F281-0240-685C13965FA5}"/>
              </a:ext>
            </a:extLst>
          </p:cNvPr>
          <p:cNvSpPr>
            <a:spLocks noGrp="1"/>
          </p:cNvSpPr>
          <p:nvPr>
            <p:ph idx="1"/>
          </p:nvPr>
        </p:nvSpPr>
        <p:spPr/>
        <p:txBody>
          <a:bodyPr>
            <a:normAutofit/>
          </a:bodyPr>
          <a:lstStyle/>
          <a:p>
            <a:pPr marL="457200" indent="-457200">
              <a:buFont typeface="+mj-lt"/>
              <a:buAutoNum type="arabicPeriod" startAt="2"/>
            </a:pPr>
            <a:r>
              <a:rPr lang="en-AU" sz="2400" b="1" u="sng" dirty="0">
                <a:solidFill>
                  <a:schemeClr val="tx1"/>
                </a:solidFill>
                <a:latin typeface="Calibri" panose="020F0502020204030204" pitchFamily="34" charset="0"/>
                <a:cs typeface="Calibri" panose="020F0502020204030204" pitchFamily="34" charset="0"/>
              </a:rPr>
              <a:t>Palace economy</a:t>
            </a:r>
          </a:p>
          <a:p>
            <a:pPr marL="0" indent="0" algn="ctr">
              <a:buNone/>
            </a:pPr>
            <a:br>
              <a:rPr lang="en-AU" sz="2400" dirty="0">
                <a:solidFill>
                  <a:schemeClr val="tx1"/>
                </a:solidFill>
                <a:effectLst/>
                <a:latin typeface="Calibri" panose="020F0502020204030204" pitchFamily="34" charset="0"/>
                <a:cs typeface="Calibri" panose="020F0502020204030204" pitchFamily="34" charset="0"/>
              </a:rPr>
            </a:br>
            <a:r>
              <a:rPr lang="en-AU" sz="2400" dirty="0">
                <a:solidFill>
                  <a:schemeClr val="tx1"/>
                </a:solidFill>
                <a:effectLst/>
                <a:latin typeface="Calibri" panose="020F0502020204030204" pitchFamily="34" charset="0"/>
                <a:cs typeface="Calibri" panose="020F0502020204030204" pitchFamily="34" charset="0"/>
              </a:rPr>
              <a:t>The other definitive trait of the Minoan economy is how they managed their economies at home. The traditional view is that the Minoans were one of the first civilisations to develop a palace economy in which </a:t>
            </a:r>
            <a:r>
              <a:rPr lang="en-AU" sz="2400" b="1" u="sng" dirty="0">
                <a:solidFill>
                  <a:schemeClr val="tx1"/>
                </a:solidFill>
                <a:effectLst/>
                <a:latin typeface="Calibri" panose="020F0502020204030204" pitchFamily="34" charset="0"/>
                <a:cs typeface="Calibri" panose="020F0502020204030204" pitchFamily="34" charset="0"/>
              </a:rPr>
              <a:t>royal administrative centres</a:t>
            </a:r>
            <a:r>
              <a:rPr lang="en-AU" sz="2400" dirty="0">
                <a:solidFill>
                  <a:schemeClr val="tx1"/>
                </a:solidFill>
                <a:effectLst/>
                <a:latin typeface="Calibri" panose="020F0502020204030204" pitchFamily="34" charset="0"/>
                <a:cs typeface="Calibri" panose="020F0502020204030204" pitchFamily="34" charset="0"/>
              </a:rPr>
              <a:t> were used to </a:t>
            </a:r>
            <a:r>
              <a:rPr lang="en-AU" sz="2400" b="1" u="sng" dirty="0">
                <a:solidFill>
                  <a:schemeClr val="tx1"/>
                </a:solidFill>
                <a:effectLst/>
                <a:latin typeface="Calibri" panose="020F0502020204030204" pitchFamily="34" charset="0"/>
                <a:cs typeface="Calibri" panose="020F0502020204030204" pitchFamily="34" charset="0"/>
              </a:rPr>
              <a:t>gather up and then redistribute all the products </a:t>
            </a:r>
            <a:r>
              <a:rPr lang="en-AU" sz="2400" dirty="0">
                <a:solidFill>
                  <a:schemeClr val="tx1"/>
                </a:solidFill>
                <a:effectLst/>
                <a:latin typeface="Calibri" panose="020F0502020204030204" pitchFamily="34" charset="0"/>
                <a:cs typeface="Calibri" panose="020F0502020204030204" pitchFamily="34" charset="0"/>
              </a:rPr>
              <a:t>and services needed in Crete. Basically, instead of developing a monetary system where goods could be exchanged based on set values, the Minoans </a:t>
            </a:r>
            <a:r>
              <a:rPr lang="en-AU" sz="2400" b="1" u="sng" dirty="0">
                <a:solidFill>
                  <a:schemeClr val="tx1"/>
                </a:solidFill>
                <a:effectLst/>
                <a:latin typeface="Calibri" panose="020F0502020204030204" pitchFamily="34" charset="0"/>
                <a:cs typeface="Calibri" panose="020F0502020204030204" pitchFamily="34" charset="0"/>
              </a:rPr>
              <a:t>sent all their goods</a:t>
            </a:r>
            <a:r>
              <a:rPr lang="en-AU" sz="2400" dirty="0">
                <a:solidFill>
                  <a:schemeClr val="tx1"/>
                </a:solidFill>
                <a:effectLst/>
                <a:latin typeface="Calibri" panose="020F0502020204030204" pitchFamily="34" charset="0"/>
                <a:cs typeface="Calibri" panose="020F0502020204030204" pitchFamily="34" charset="0"/>
              </a:rPr>
              <a:t> to these palaces, who then </a:t>
            </a:r>
            <a:r>
              <a:rPr lang="en-AU" sz="2400" b="1" u="sng" dirty="0">
                <a:solidFill>
                  <a:schemeClr val="tx1"/>
                </a:solidFill>
                <a:effectLst/>
                <a:latin typeface="Calibri" panose="020F0502020204030204" pitchFamily="34" charset="0"/>
                <a:cs typeface="Calibri" panose="020F0502020204030204" pitchFamily="34" charset="0"/>
              </a:rPr>
              <a:t>split them up </a:t>
            </a:r>
            <a:r>
              <a:rPr lang="en-AU" sz="2400" dirty="0">
                <a:solidFill>
                  <a:schemeClr val="tx1"/>
                </a:solidFill>
                <a:effectLst/>
                <a:latin typeface="Calibri" panose="020F0502020204030204" pitchFamily="34" charset="0"/>
                <a:cs typeface="Calibri" panose="020F0502020204030204" pitchFamily="34" charset="0"/>
              </a:rPr>
              <a:t>and </a:t>
            </a:r>
            <a:r>
              <a:rPr lang="en-AU" sz="2400" b="1" u="sng" dirty="0">
                <a:solidFill>
                  <a:schemeClr val="tx1"/>
                </a:solidFill>
                <a:effectLst/>
                <a:latin typeface="Calibri" panose="020F0502020204030204" pitchFamily="34" charset="0"/>
                <a:cs typeface="Calibri" panose="020F0502020204030204" pitchFamily="34" charset="0"/>
              </a:rPr>
              <a:t>redistributed</a:t>
            </a:r>
            <a:r>
              <a:rPr lang="en-AU" sz="2400" dirty="0">
                <a:solidFill>
                  <a:schemeClr val="tx1"/>
                </a:solidFill>
                <a:effectLst/>
                <a:latin typeface="Calibri" panose="020F0502020204030204" pitchFamily="34" charset="0"/>
                <a:cs typeface="Calibri" panose="020F0502020204030204" pitchFamily="34" charset="0"/>
              </a:rPr>
              <a:t> them among the people.</a:t>
            </a:r>
          </a:p>
        </p:txBody>
      </p:sp>
      <p:sp>
        <p:nvSpPr>
          <p:cNvPr id="5" name="TextBox 4">
            <a:extLst>
              <a:ext uri="{FF2B5EF4-FFF2-40B4-BE49-F238E27FC236}">
                <a16:creationId xmlns:a16="http://schemas.microsoft.com/office/drawing/2014/main" id="{8CDD8FF1-51F6-53B1-3AAD-B58062EA0BFA}"/>
              </a:ext>
            </a:extLst>
          </p:cNvPr>
          <p:cNvSpPr txBox="1"/>
          <p:nvPr/>
        </p:nvSpPr>
        <p:spPr>
          <a:xfrm>
            <a:off x="9121698" y="401444"/>
            <a:ext cx="2776653" cy="369332"/>
          </a:xfrm>
          <a:prstGeom prst="rect">
            <a:avLst/>
          </a:prstGeom>
          <a:noFill/>
        </p:spPr>
        <p:txBody>
          <a:bodyPr wrap="square" rtlCol="0">
            <a:spAutoFit/>
          </a:bodyPr>
          <a:lstStyle/>
          <a:p>
            <a:pPr algn="r"/>
            <a:r>
              <a:rPr lang="en-US" b="1" i="1" dirty="0">
                <a:solidFill>
                  <a:schemeClr val="accent5"/>
                </a:solidFill>
              </a:rPr>
              <a:t>Write the </a:t>
            </a:r>
            <a:r>
              <a:rPr lang="en-US" b="1" i="1" u="sng" dirty="0">
                <a:solidFill>
                  <a:schemeClr val="accent5"/>
                </a:solidFill>
              </a:rPr>
              <a:t>underlined</a:t>
            </a:r>
            <a:r>
              <a:rPr lang="en-US" b="1" i="1" dirty="0">
                <a:solidFill>
                  <a:schemeClr val="accent5"/>
                </a:solidFill>
              </a:rPr>
              <a:t> terms</a:t>
            </a:r>
          </a:p>
        </p:txBody>
      </p:sp>
    </p:spTree>
    <p:extLst>
      <p:ext uri="{BB962C8B-B14F-4D97-AF65-F5344CB8AC3E}">
        <p14:creationId xmlns:p14="http://schemas.microsoft.com/office/powerpoint/2010/main" val="94222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B42-D706-E5A8-78A1-82AC1128F4A4}"/>
              </a:ext>
            </a:extLst>
          </p:cNvPr>
          <p:cNvSpPr>
            <a:spLocks noGrp="1"/>
          </p:cNvSpPr>
          <p:nvPr>
            <p:ph type="ctrTitle"/>
          </p:nvPr>
        </p:nvSpPr>
        <p:spPr/>
        <p:txBody>
          <a:bodyPr/>
          <a:lstStyle/>
          <a:p>
            <a:r>
              <a:rPr lang="en-US" dirty="0"/>
              <a:t>Watch the following video – Brain break</a:t>
            </a:r>
          </a:p>
        </p:txBody>
      </p:sp>
      <p:sp>
        <p:nvSpPr>
          <p:cNvPr id="3" name="Subtitle 2">
            <a:extLst>
              <a:ext uri="{FF2B5EF4-FFF2-40B4-BE49-F238E27FC236}">
                <a16:creationId xmlns:a16="http://schemas.microsoft.com/office/drawing/2014/main" id="{79B9DE62-945A-3484-4EAB-5F45634CC50D}"/>
              </a:ext>
            </a:extLst>
          </p:cNvPr>
          <p:cNvSpPr>
            <a:spLocks noGrp="1"/>
          </p:cNvSpPr>
          <p:nvPr>
            <p:ph type="subTitle" idx="1"/>
          </p:nvPr>
        </p:nvSpPr>
        <p:spPr/>
        <p:txBody>
          <a:bodyPr/>
          <a:lstStyle/>
          <a:p>
            <a:r>
              <a:rPr lang="en-US" dirty="0">
                <a:hlinkClick r:id="rId2"/>
              </a:rPr>
              <a:t>https://www.youtube.com/watch?v=6bDrYTXQLu8&amp;ab_channel=NationalGeographic</a:t>
            </a:r>
            <a:r>
              <a:rPr lang="en-US" dirty="0"/>
              <a:t> </a:t>
            </a:r>
          </a:p>
        </p:txBody>
      </p:sp>
    </p:spTree>
    <p:extLst>
      <p:ext uri="{BB962C8B-B14F-4D97-AF65-F5344CB8AC3E}">
        <p14:creationId xmlns:p14="http://schemas.microsoft.com/office/powerpoint/2010/main" val="1491043028"/>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8113</TotalTime>
  <Words>1169</Words>
  <Application>Microsoft Macintosh PowerPoint</Application>
  <PresentationFormat>Widescreen</PresentationFormat>
  <Paragraphs>87</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 Neue</vt:lpstr>
      <vt:lpstr>Wingdings</vt:lpstr>
      <vt:lpstr>Retrospect</vt:lpstr>
      <vt:lpstr>Minoans – Economic/Military Structures</vt:lpstr>
      <vt:lpstr>Today’s Lesson</vt:lpstr>
      <vt:lpstr>Economic Structure</vt:lpstr>
      <vt:lpstr>The Minoans became one of the most powerful forces in the Aegean, expanding their cultural ideas across the Mediterranean and creating the  first foundations of a unified Western culture.   However, their power wasn't simply militaristic; it was economic. Through trade and exchange, the Minoans managed to secure lots of power and left quite a legacy.</vt:lpstr>
      <vt:lpstr>Crete</vt:lpstr>
      <vt:lpstr>Crete</vt:lpstr>
      <vt:lpstr>2 key ideas</vt:lpstr>
      <vt:lpstr>2 key ideas</vt:lpstr>
      <vt:lpstr>Watch the following video – Brain break</vt:lpstr>
      <vt:lpstr>Military Structure</vt:lpstr>
      <vt:lpstr>The complexities of ruling a bronze age city included accidental fires, riots, coups, raids, and the threat of foreign invasion and sacking.   Minoan Crete's political history was just as complicated and violent as any other bronze age civilizations.   Large spectator sports such as bull leaping, wrestling, and boxing, were used as societal stress relievers.</vt:lpstr>
      <vt:lpstr>Source 1  What can you tell about the Minoan military?</vt:lpstr>
      <vt:lpstr>Source 2  What can you tell about the Minoan military?</vt:lpstr>
      <vt:lpstr>Source 3 What can you tell about the Minoan military?</vt:lpstr>
      <vt:lpstr>Source 4 What can you tell about the Minoan military?</vt:lpstr>
      <vt:lpstr>Source 5 What can you tell about the Minoan military?</vt:lpstr>
      <vt:lpstr>Minoan Military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346</cp:revision>
  <dcterms:created xsi:type="dcterms:W3CDTF">2022-07-13T05:26:46Z</dcterms:created>
  <dcterms:modified xsi:type="dcterms:W3CDTF">2023-01-18T07:04:35Z</dcterms:modified>
</cp:coreProperties>
</file>